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2.xml" ContentType="application/vnd.openxmlformats-officedocument.presentationml.tags+xml"/>
  <Override PartName="/ppt/notesSlides/notesSlide5.xml" ContentType="application/vnd.openxmlformats-officedocument.presentationml.notesSlide+xml"/>
  <Override PartName="/ppt/tags/tag3.xml" ContentType="application/vnd.openxmlformats-officedocument.presentationml.tags+xml"/>
  <Override PartName="/ppt/notesSlides/notesSlide6.xml" ContentType="application/vnd.openxmlformats-officedocument.presentationml.notesSlide+xml"/>
  <Override PartName="/ppt/tags/tag4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5.xml" ContentType="application/vnd.openxmlformats-officedocument.presentationml.tags+xml"/>
  <Override PartName="/ppt/notesSlides/notesSlide11.xml" ContentType="application/vnd.openxmlformats-officedocument.presentationml.notesSlide+xml"/>
  <Override PartName="/ppt/tags/tag6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tags/tag7.xml" ContentType="application/vnd.openxmlformats-officedocument.presentationml.tags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42" r:id="rId1"/>
    <p:sldMasterId id="2147483913" r:id="rId2"/>
  </p:sldMasterIdLst>
  <p:notesMasterIdLst>
    <p:notesMasterId r:id="rId23"/>
  </p:notesMasterIdLst>
  <p:handoutMasterIdLst>
    <p:handoutMasterId r:id="rId24"/>
  </p:handoutMasterIdLst>
  <p:sldIdLst>
    <p:sldId id="897" r:id="rId3"/>
    <p:sldId id="972" r:id="rId4"/>
    <p:sldId id="973" r:id="rId5"/>
    <p:sldId id="974" r:id="rId6"/>
    <p:sldId id="977" r:id="rId7"/>
    <p:sldId id="978" r:id="rId8"/>
    <p:sldId id="980" r:id="rId9"/>
    <p:sldId id="981" r:id="rId10"/>
    <p:sldId id="982" r:id="rId11"/>
    <p:sldId id="984" r:id="rId12"/>
    <p:sldId id="987" r:id="rId13"/>
    <p:sldId id="988" r:id="rId14"/>
    <p:sldId id="992" r:id="rId15"/>
    <p:sldId id="993" r:id="rId16"/>
    <p:sldId id="990" r:id="rId17"/>
    <p:sldId id="989" r:id="rId18"/>
    <p:sldId id="994" r:id="rId19"/>
    <p:sldId id="975" r:id="rId20"/>
    <p:sldId id="976" r:id="rId21"/>
    <p:sldId id="991" r:id="rId22"/>
  </p:sldIdLst>
  <p:sldSz cx="9144000" cy="5143500" type="screen16x9"/>
  <p:notesSz cx="7010400" cy="92964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8FE6577-F9C5-3748-9851-8E6A0543F617}">
          <p14:sldIdLst>
            <p14:sldId id="897"/>
            <p14:sldId id="972"/>
            <p14:sldId id="973"/>
            <p14:sldId id="974"/>
            <p14:sldId id="977"/>
            <p14:sldId id="978"/>
            <p14:sldId id="980"/>
            <p14:sldId id="981"/>
            <p14:sldId id="982"/>
            <p14:sldId id="984"/>
            <p14:sldId id="987"/>
            <p14:sldId id="988"/>
            <p14:sldId id="992"/>
            <p14:sldId id="993"/>
            <p14:sldId id="990"/>
            <p14:sldId id="989"/>
            <p14:sldId id="994"/>
          </p14:sldIdLst>
        </p14:section>
        <p14:section name="Untitled Section" id="{6B09DA0F-932B-1645-8B60-80A1830F7C4B}">
          <p14:sldIdLst>
            <p14:sldId id="975"/>
            <p14:sldId id="976"/>
            <p14:sldId id="99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568" userDrawn="1">
          <p15:clr>
            <a:srgbClr val="A4A3A4"/>
          </p15:clr>
        </p15:guide>
        <p15:guide id="2" pos="26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 useTimings="0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21920"/>
    <a:srgbClr val="C20B4C"/>
    <a:srgbClr val="FAA634"/>
    <a:srgbClr val="8C838D"/>
    <a:srgbClr val="92151F"/>
    <a:srgbClr val="5D8B14"/>
    <a:srgbClr val="00693C"/>
    <a:srgbClr val="DE0000"/>
    <a:srgbClr val="789BC4"/>
    <a:srgbClr val="3177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618" autoAdjust="0"/>
    <p:restoredTop sz="90000" autoAdjust="0"/>
  </p:normalViewPr>
  <p:slideViewPr>
    <p:cSldViewPr snapToGrid="0">
      <p:cViewPr varScale="1">
        <p:scale>
          <a:sx n="108" d="100"/>
          <a:sy n="108" d="100"/>
        </p:scale>
        <p:origin x="184" y="624"/>
      </p:cViewPr>
      <p:guideLst>
        <p:guide orient="horz" pos="1568"/>
        <p:guide pos="266"/>
      </p:guideLst>
    </p:cSldViewPr>
  </p:slideViewPr>
  <p:outlineViewPr>
    <p:cViewPr>
      <p:scale>
        <a:sx n="33" d="100"/>
        <a:sy n="33" d="100"/>
      </p:scale>
      <p:origin x="0" y="-16432"/>
    </p:cViewPr>
    <p:sldLst>
      <p:sld r:id="rId1" collapse="1"/>
    </p:sldLst>
  </p:outlineViewPr>
  <p:notesTextViewPr>
    <p:cViewPr>
      <p:scale>
        <a:sx n="75" d="100"/>
        <a:sy n="75" d="100"/>
      </p:scale>
      <p:origin x="0" y="0"/>
    </p:cViewPr>
  </p:notesTextViewPr>
  <p:sorterViewPr>
    <p:cViewPr>
      <p:scale>
        <a:sx n="90" d="100"/>
        <a:sy n="90" d="100"/>
      </p:scale>
      <p:origin x="0" y="0"/>
    </p:cViewPr>
  </p:sorterViewPr>
  <p:notesViewPr>
    <p:cSldViewPr snapToGrid="0">
      <p:cViewPr varScale="1">
        <p:scale>
          <a:sx n="84" d="100"/>
          <a:sy n="84" d="100"/>
        </p:scale>
        <p:origin x="3920" y="192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heme" Target="theme/theme1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037840" cy="464820"/>
          </a:xfrm>
          <a:prstGeom prst="rect">
            <a:avLst/>
          </a:prstGeom>
        </p:spPr>
        <p:txBody>
          <a:bodyPr vert="horz" lIns="93170" tIns="46585" rIns="93170" bIns="46585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wrap="square" lIns="93170" tIns="46585" rIns="93170" bIns="46585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charset="0"/>
              </a:defRPr>
            </a:lvl1pPr>
          </a:lstStyle>
          <a:p>
            <a:fld id="{0556E285-48B4-49AF-BBEF-DFFE6040923E}" type="datetime1">
              <a:rPr lang="en-US"/>
              <a:pPr/>
              <a:t>5/2/18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8829967"/>
            <a:ext cx="3037840" cy="464820"/>
          </a:xfrm>
          <a:prstGeom prst="rect">
            <a:avLst/>
          </a:prstGeom>
        </p:spPr>
        <p:txBody>
          <a:bodyPr vert="horz" lIns="93170" tIns="46585" rIns="93170" bIns="46585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wrap="square" lIns="93170" tIns="46585" rIns="93170" bIns="46585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charset="0"/>
              </a:defRPr>
            </a:lvl1pPr>
          </a:lstStyle>
          <a:p>
            <a:fld id="{10825D89-8225-4DF9-89E9-C35DD016B362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504156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037840" cy="464820"/>
          </a:xfrm>
          <a:prstGeom prst="rect">
            <a:avLst/>
          </a:prstGeom>
        </p:spPr>
        <p:txBody>
          <a:bodyPr vert="horz" lIns="93170" tIns="46585" rIns="93170" bIns="46585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wrap="square" lIns="93170" tIns="46585" rIns="93170" bIns="46585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charset="0"/>
              </a:defRPr>
            </a:lvl1pPr>
          </a:lstStyle>
          <a:p>
            <a:fld id="{495CDFA2-BDD7-404D-814C-6243534E920D}" type="datetime1">
              <a:rPr lang="en-US"/>
              <a:pPr/>
              <a:t>5/2/18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0" tIns="46585" rIns="93170" bIns="46585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1"/>
            <a:ext cx="5608320" cy="4183380"/>
          </a:xfrm>
          <a:prstGeom prst="rect">
            <a:avLst/>
          </a:prstGeom>
        </p:spPr>
        <p:txBody>
          <a:bodyPr vert="horz" lIns="93170" tIns="46585" rIns="93170" bIns="46585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8829967"/>
            <a:ext cx="3037840" cy="464820"/>
          </a:xfrm>
          <a:prstGeom prst="rect">
            <a:avLst/>
          </a:prstGeom>
        </p:spPr>
        <p:txBody>
          <a:bodyPr vert="horz" lIns="93170" tIns="46585" rIns="93170" bIns="46585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wrap="square" lIns="93170" tIns="46585" rIns="93170" bIns="46585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charset="0"/>
              </a:defRPr>
            </a:lvl1pPr>
          </a:lstStyle>
          <a:p>
            <a:fld id="{E817A237-453D-4E93-A7A0-87BA8FF29398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979665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17A237-453D-4E93-A7A0-87BA8FF29398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2981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17A237-453D-4E93-A7A0-87BA8FF29398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28577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Notes:  </a:t>
            </a:r>
            <a:r>
              <a:rPr lang="en-US" dirty="0" err="1"/>
              <a:t>athresh</a:t>
            </a:r>
            <a:r>
              <a:rPr lang="en-US" dirty="0"/>
              <a:t> roughly 0.3g, errors are often 0.1g or more.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17A237-453D-4E93-A7A0-87BA8FF29398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06617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not just use GPS all the time then?  1 Hz fidelity isn’t enough for us; need 10-100Hz accelerometer data.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17A237-453D-4E93-A7A0-87BA8FF29398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9436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17A237-453D-4E93-A7A0-87BA8FF29398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38559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17A237-453D-4E93-A7A0-87BA8FF29398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63051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Biomedical data, EEG signals</a:t>
            </a:r>
          </a:p>
          <a:p>
            <a:r>
              <a:rPr lang="en-US" dirty="0"/>
              <a:t>Power grid for dynamic pricing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17A237-453D-4E93-A7A0-87BA8FF29398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02484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17A237-453D-4E93-A7A0-87BA8FF29398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39016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Other things to point out we’re aware of:  smaller data sets if we’re good at tuning deep learning algorithms.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17A237-453D-4E93-A7A0-87BA8FF29398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145121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17A237-453D-4E93-A7A0-87BA8FF29398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648327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17A237-453D-4E93-A7A0-87BA8FF29398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39827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17A237-453D-4E93-A7A0-87BA8FF29398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85184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17A237-453D-4E93-A7A0-87BA8FF29398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15138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17A237-453D-4E93-A7A0-87BA8FF29398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87887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17A237-453D-4E93-A7A0-87BA8FF29398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77849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17A237-453D-4E93-A7A0-87BA8FF29398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40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17A237-453D-4E93-A7A0-87BA8FF29398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79322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17A237-453D-4E93-A7A0-87BA8FF29398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06478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17A237-453D-4E93-A7A0-87BA8FF29398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04205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geroPPT_2014_Bkgrd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5" name="Rectangle 14"/>
          <p:cNvSpPr/>
          <p:nvPr userDrawn="1"/>
        </p:nvSpPr>
        <p:spPr>
          <a:xfrm>
            <a:off x="0" y="4858941"/>
            <a:ext cx="9144000" cy="284560"/>
          </a:xfrm>
          <a:prstGeom prst="rect">
            <a:avLst/>
          </a:prstGeom>
          <a:solidFill>
            <a:schemeClr val="bg1"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329184" y="2457450"/>
            <a:ext cx="8500452" cy="74295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200" b="0" kern="1200" spc="0">
                <a:solidFill>
                  <a:schemeClr val="accent5"/>
                </a:solidFill>
                <a:latin typeface="Calibri"/>
                <a:cs typeface="Calibri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0198" y="1403350"/>
            <a:ext cx="8509001" cy="89675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2400" cap="none" baseline="0">
                <a:solidFill>
                  <a:srgbClr val="262626"/>
                </a:solidFill>
                <a:latin typeface="Calibri"/>
                <a:cs typeface="Calibri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1" name="Picture 10" descr="CS_4_Agero_VisualID_RGB_LrgReg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580243" y="215897"/>
            <a:ext cx="1291770" cy="373853"/>
          </a:xfrm>
          <a:prstGeom prst="rect">
            <a:avLst/>
          </a:prstGeom>
        </p:spPr>
      </p:pic>
      <p:sp>
        <p:nvSpPr>
          <p:cNvPr id="9" name="TextBox 8"/>
          <p:cNvSpPr txBox="1"/>
          <p:nvPr userDrawn="1"/>
        </p:nvSpPr>
        <p:spPr>
          <a:xfrm>
            <a:off x="6030109" y="4909372"/>
            <a:ext cx="3886186" cy="178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63" cap="all" dirty="0">
                <a:solidFill>
                  <a:schemeClr val="accent5"/>
                </a:solidFill>
                <a:latin typeface="Calibri"/>
                <a:cs typeface="Calibri"/>
              </a:rPr>
              <a:t>©</a:t>
            </a:r>
            <a:r>
              <a:rPr lang="en-US" sz="563" cap="all" baseline="0" dirty="0">
                <a:solidFill>
                  <a:schemeClr val="accent5"/>
                </a:solidFill>
                <a:latin typeface="Calibri"/>
                <a:cs typeface="Calibri"/>
              </a:rPr>
              <a:t> 2018 </a:t>
            </a:r>
            <a:r>
              <a:rPr lang="en-US" sz="563" cap="all" dirty="0">
                <a:solidFill>
                  <a:schemeClr val="accent5"/>
                </a:solidFill>
                <a:latin typeface="Calibri"/>
                <a:cs typeface="Calibri"/>
              </a:rPr>
              <a:t>Agero, Inc. Proprietary</a:t>
            </a:r>
            <a:r>
              <a:rPr lang="en-US" sz="563" cap="all" baseline="0" dirty="0">
                <a:solidFill>
                  <a:schemeClr val="accent5"/>
                </a:solidFill>
                <a:latin typeface="Calibri"/>
                <a:cs typeface="Calibri"/>
              </a:rPr>
              <a:t> and Confidential. A Cross country Group Company.</a:t>
            </a:r>
            <a:endParaRPr lang="en-US" sz="563" cap="all" dirty="0">
              <a:solidFill>
                <a:schemeClr val="accent5"/>
              </a:solidFill>
              <a:latin typeface="Calibri"/>
              <a:cs typeface="Calibri"/>
            </a:endParaRPr>
          </a:p>
        </p:txBody>
      </p:sp>
    </p:spTree>
  </p:cSld>
  <p:clrMapOvr>
    <a:masterClrMapping/>
  </p:clrMapOvr>
  <p:transition spd="med"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. Red line, Target w/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329184" y="857251"/>
            <a:ext cx="8534400" cy="13589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423339" y="736600"/>
            <a:ext cx="4487329" cy="1191"/>
          </a:xfrm>
          <a:prstGeom prst="line">
            <a:avLst/>
          </a:prstGeom>
          <a:ln w="63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Oval 9"/>
          <p:cNvSpPr/>
          <p:nvPr/>
        </p:nvSpPr>
        <p:spPr>
          <a:xfrm>
            <a:off x="2258767" y="1356508"/>
            <a:ext cx="4646858" cy="3485144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3088489" y="1978799"/>
            <a:ext cx="2987414" cy="2240561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3900672" y="2589378"/>
            <a:ext cx="1363051" cy="1019405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50" dirty="0"/>
          </a:p>
        </p:txBody>
      </p:sp>
      <p:sp>
        <p:nvSpPr>
          <p:cNvPr id="13" name="Text Placeholder 11"/>
          <p:cNvSpPr>
            <a:spLocks noGrp="1"/>
          </p:cNvSpPr>
          <p:nvPr userDrawn="1">
            <p:ph type="body" sz="quarter" idx="12"/>
          </p:nvPr>
        </p:nvSpPr>
        <p:spPr>
          <a:xfrm>
            <a:off x="3894667" y="2590799"/>
            <a:ext cx="1380067" cy="1022351"/>
          </a:xfrm>
        </p:spPr>
        <p:txBody>
          <a:bodyPr anchor="ctr">
            <a:normAutofit/>
          </a:bodyPr>
          <a:lstStyle>
            <a:lvl1pPr algn="ctr">
              <a:defRPr sz="825" u="none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1"/>
          <p:cNvSpPr>
            <a:spLocks noGrp="1"/>
          </p:cNvSpPr>
          <p:nvPr userDrawn="1">
            <p:ph type="body" sz="quarter" idx="13"/>
          </p:nvPr>
        </p:nvSpPr>
        <p:spPr>
          <a:xfrm>
            <a:off x="4026163" y="1390651"/>
            <a:ext cx="1117072" cy="533400"/>
          </a:xfrm>
        </p:spPr>
        <p:txBody>
          <a:bodyPr anchor="ctr">
            <a:normAutofit/>
          </a:bodyPr>
          <a:lstStyle>
            <a:lvl1pPr algn="ctr">
              <a:defRPr sz="788" u="none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1"/>
          <p:cNvSpPr>
            <a:spLocks noGrp="1"/>
          </p:cNvSpPr>
          <p:nvPr userDrawn="1">
            <p:ph type="body" sz="quarter" idx="14"/>
          </p:nvPr>
        </p:nvSpPr>
        <p:spPr>
          <a:xfrm>
            <a:off x="6045201" y="2809874"/>
            <a:ext cx="863600" cy="533400"/>
          </a:xfrm>
        </p:spPr>
        <p:txBody>
          <a:bodyPr anchor="ctr">
            <a:noAutofit/>
          </a:bodyPr>
          <a:lstStyle>
            <a:lvl1pPr algn="ctr">
              <a:defRPr sz="788" u="none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1"/>
          <p:cNvSpPr>
            <a:spLocks noGrp="1"/>
          </p:cNvSpPr>
          <p:nvPr userDrawn="1">
            <p:ph type="body" sz="quarter" idx="15"/>
          </p:nvPr>
        </p:nvSpPr>
        <p:spPr>
          <a:xfrm>
            <a:off x="2243668" y="2809874"/>
            <a:ext cx="855133" cy="533400"/>
          </a:xfrm>
        </p:spPr>
        <p:txBody>
          <a:bodyPr anchor="ctr">
            <a:noAutofit/>
          </a:bodyPr>
          <a:lstStyle>
            <a:lvl1pPr algn="ctr">
              <a:defRPr sz="788" u="none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1"/>
          <p:cNvSpPr>
            <a:spLocks noGrp="1"/>
          </p:cNvSpPr>
          <p:nvPr userDrawn="1">
            <p:ph type="body" sz="quarter" idx="16"/>
          </p:nvPr>
        </p:nvSpPr>
        <p:spPr>
          <a:xfrm>
            <a:off x="4063999" y="4260850"/>
            <a:ext cx="1041400" cy="533400"/>
          </a:xfrm>
        </p:spPr>
        <p:txBody>
          <a:bodyPr anchor="ctr">
            <a:normAutofit/>
          </a:bodyPr>
          <a:lstStyle>
            <a:lvl1pPr algn="ctr">
              <a:defRPr sz="788" u="none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1"/>
          <p:cNvSpPr>
            <a:spLocks noGrp="1"/>
          </p:cNvSpPr>
          <p:nvPr userDrawn="1">
            <p:ph type="body" sz="quarter" idx="17"/>
          </p:nvPr>
        </p:nvSpPr>
        <p:spPr>
          <a:xfrm>
            <a:off x="2637092" y="1924055"/>
            <a:ext cx="1041400" cy="533400"/>
          </a:xfrm>
        </p:spPr>
        <p:txBody>
          <a:bodyPr anchor="ctr">
            <a:normAutofit/>
          </a:bodyPr>
          <a:lstStyle>
            <a:lvl1pPr algn="ctr">
              <a:defRPr sz="788" u="none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1"/>
          <p:cNvSpPr>
            <a:spLocks noGrp="1"/>
          </p:cNvSpPr>
          <p:nvPr userDrawn="1">
            <p:ph type="body" sz="quarter" idx="18"/>
          </p:nvPr>
        </p:nvSpPr>
        <p:spPr>
          <a:xfrm>
            <a:off x="5473434" y="1924055"/>
            <a:ext cx="1041400" cy="533400"/>
          </a:xfrm>
        </p:spPr>
        <p:txBody>
          <a:bodyPr anchor="ctr">
            <a:normAutofit/>
          </a:bodyPr>
          <a:lstStyle>
            <a:lvl1pPr algn="ctr">
              <a:defRPr sz="788" u="none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11"/>
          <p:cNvSpPr>
            <a:spLocks noGrp="1"/>
          </p:cNvSpPr>
          <p:nvPr userDrawn="1">
            <p:ph type="body" sz="quarter" idx="19"/>
          </p:nvPr>
        </p:nvSpPr>
        <p:spPr>
          <a:xfrm>
            <a:off x="2611699" y="3790949"/>
            <a:ext cx="1041400" cy="533400"/>
          </a:xfrm>
        </p:spPr>
        <p:txBody>
          <a:bodyPr anchor="ctr">
            <a:normAutofit/>
          </a:bodyPr>
          <a:lstStyle>
            <a:lvl1pPr algn="ctr">
              <a:defRPr sz="788" u="none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1"/>
          <p:cNvSpPr>
            <a:spLocks noGrp="1"/>
          </p:cNvSpPr>
          <p:nvPr userDrawn="1">
            <p:ph type="body" sz="quarter" idx="20"/>
          </p:nvPr>
        </p:nvSpPr>
        <p:spPr>
          <a:xfrm>
            <a:off x="5498835" y="3778250"/>
            <a:ext cx="1041400" cy="533400"/>
          </a:xfrm>
        </p:spPr>
        <p:txBody>
          <a:bodyPr anchor="ctr">
            <a:normAutofit/>
          </a:bodyPr>
          <a:lstStyle>
            <a:lvl1pPr algn="ctr">
              <a:defRPr sz="788" u="none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11"/>
          <p:cNvSpPr>
            <a:spLocks noGrp="1"/>
          </p:cNvSpPr>
          <p:nvPr userDrawn="1">
            <p:ph type="body" sz="quarter" idx="21"/>
          </p:nvPr>
        </p:nvSpPr>
        <p:spPr>
          <a:xfrm>
            <a:off x="4063999" y="2019299"/>
            <a:ext cx="1041400" cy="533400"/>
          </a:xfrm>
        </p:spPr>
        <p:txBody>
          <a:bodyPr anchor="ctr">
            <a:normAutofit/>
          </a:bodyPr>
          <a:lstStyle>
            <a:lvl1pPr algn="ctr">
              <a:defRPr sz="788" u="none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11"/>
          <p:cNvSpPr>
            <a:spLocks noGrp="1"/>
          </p:cNvSpPr>
          <p:nvPr userDrawn="1">
            <p:ph type="body" sz="quarter" idx="22"/>
          </p:nvPr>
        </p:nvSpPr>
        <p:spPr>
          <a:xfrm>
            <a:off x="5274734" y="2809874"/>
            <a:ext cx="795867" cy="533400"/>
          </a:xfrm>
        </p:spPr>
        <p:txBody>
          <a:bodyPr anchor="ctr">
            <a:noAutofit/>
          </a:bodyPr>
          <a:lstStyle>
            <a:lvl1pPr algn="ctr">
              <a:defRPr sz="788" u="none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11"/>
          <p:cNvSpPr>
            <a:spLocks noGrp="1"/>
          </p:cNvSpPr>
          <p:nvPr userDrawn="1">
            <p:ph type="body" sz="quarter" idx="23"/>
          </p:nvPr>
        </p:nvSpPr>
        <p:spPr>
          <a:xfrm>
            <a:off x="3081868" y="2809874"/>
            <a:ext cx="846670" cy="533400"/>
          </a:xfrm>
        </p:spPr>
        <p:txBody>
          <a:bodyPr anchor="ctr">
            <a:noAutofit/>
          </a:bodyPr>
          <a:lstStyle>
            <a:lvl1pPr algn="ctr">
              <a:defRPr sz="788" u="none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11"/>
          <p:cNvSpPr>
            <a:spLocks noGrp="1"/>
          </p:cNvSpPr>
          <p:nvPr userDrawn="1">
            <p:ph type="body" sz="quarter" idx="24"/>
          </p:nvPr>
        </p:nvSpPr>
        <p:spPr>
          <a:xfrm>
            <a:off x="4063999" y="3663945"/>
            <a:ext cx="1041400" cy="533400"/>
          </a:xfrm>
        </p:spPr>
        <p:txBody>
          <a:bodyPr anchor="ctr">
            <a:normAutofit/>
          </a:bodyPr>
          <a:lstStyle>
            <a:lvl1pPr algn="ctr">
              <a:defRPr sz="788" u="none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  <p:transition spd="med"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4035397"/>
      </p:ext>
    </p:extLst>
  </p:cSld>
  <p:clrMapOvr>
    <a:masterClrMapping/>
  </p:clrMapOvr>
  <p:transition spd="med">
    <p:wipe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. Bubble Quo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1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423339" y="736600"/>
            <a:ext cx="4487329" cy="1191"/>
          </a:xfrm>
          <a:prstGeom prst="line">
            <a:avLst/>
          </a:prstGeom>
          <a:ln w="63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ounded Rectangular Callout 3"/>
          <p:cNvSpPr/>
          <p:nvPr userDrawn="1"/>
        </p:nvSpPr>
        <p:spPr>
          <a:xfrm>
            <a:off x="664268" y="926599"/>
            <a:ext cx="6321919" cy="597694"/>
          </a:xfrm>
          <a:prstGeom prst="wedgeRoundRectCallout">
            <a:avLst>
              <a:gd name="adj1" fmla="val -21087"/>
              <a:gd name="adj2" fmla="val 98268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" name="Rounded Rectangular Callout 4"/>
          <p:cNvSpPr/>
          <p:nvPr userDrawn="1"/>
        </p:nvSpPr>
        <p:spPr>
          <a:xfrm>
            <a:off x="2391442" y="3609990"/>
            <a:ext cx="4574289" cy="597694"/>
          </a:xfrm>
          <a:prstGeom prst="wedgeRoundRectCallout">
            <a:avLst>
              <a:gd name="adj1" fmla="val -21087"/>
              <a:gd name="adj2" fmla="val 98268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" name="Rounded Rectangular Callout 5"/>
          <p:cNvSpPr/>
          <p:nvPr userDrawn="1"/>
        </p:nvSpPr>
        <p:spPr>
          <a:xfrm>
            <a:off x="664268" y="2286566"/>
            <a:ext cx="7756163" cy="597694"/>
          </a:xfrm>
          <a:prstGeom prst="wedgeRoundRectCallout">
            <a:avLst>
              <a:gd name="adj1" fmla="val -21087"/>
              <a:gd name="adj2" fmla="val 98268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" name="Text Placeholder 15"/>
          <p:cNvSpPr>
            <a:spLocks noGrp="1"/>
          </p:cNvSpPr>
          <p:nvPr>
            <p:ph type="body" sz="quarter" idx="17"/>
          </p:nvPr>
        </p:nvSpPr>
        <p:spPr>
          <a:xfrm>
            <a:off x="821273" y="933454"/>
            <a:ext cx="6062128" cy="577847"/>
          </a:xfrm>
        </p:spPr>
        <p:txBody>
          <a:bodyPr anchor="ctr">
            <a:normAutofit/>
          </a:bodyPr>
          <a:lstStyle>
            <a:lvl1pPr marL="44054" indent="-44054" algn="l">
              <a:defRPr sz="1350">
                <a:solidFill>
                  <a:srgbClr val="C21123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17"/>
          <p:cNvSpPr>
            <a:spLocks noGrp="1"/>
          </p:cNvSpPr>
          <p:nvPr>
            <p:ph type="body" sz="quarter" idx="19" hasCustomPrompt="1"/>
          </p:nvPr>
        </p:nvSpPr>
        <p:spPr>
          <a:xfrm>
            <a:off x="3539067" y="2870201"/>
            <a:ext cx="4792143" cy="546100"/>
          </a:xfrm>
        </p:spPr>
        <p:txBody>
          <a:bodyPr anchor="ctr">
            <a:normAutofit/>
          </a:bodyPr>
          <a:lstStyle>
            <a:lvl1pPr marL="89297" indent="-89297">
              <a:lnSpc>
                <a:spcPts val="1185"/>
              </a:lnSpc>
              <a:spcAft>
                <a:spcPts val="0"/>
              </a:spcAft>
              <a:defRPr sz="1200" i="1"/>
            </a:lvl1pPr>
          </a:lstStyle>
          <a:p>
            <a:pPr lvl="0"/>
            <a:r>
              <a:rPr lang="en-US" dirty="0"/>
              <a:t>- Click to edit Master text styles Name here</a:t>
            </a:r>
          </a:p>
        </p:txBody>
      </p:sp>
      <p:sp>
        <p:nvSpPr>
          <p:cNvPr id="9" name="Text Placeholder 17"/>
          <p:cNvSpPr>
            <a:spLocks noGrp="1"/>
          </p:cNvSpPr>
          <p:nvPr>
            <p:ph type="body" sz="quarter" idx="20" hasCustomPrompt="1"/>
          </p:nvPr>
        </p:nvSpPr>
        <p:spPr>
          <a:xfrm>
            <a:off x="3996267" y="4323952"/>
            <a:ext cx="2819400" cy="387749"/>
          </a:xfrm>
        </p:spPr>
        <p:txBody>
          <a:bodyPr anchor="ctr">
            <a:noAutofit/>
          </a:bodyPr>
          <a:lstStyle>
            <a:lvl1pPr marL="89297" indent="-89297">
              <a:lnSpc>
                <a:spcPts val="1185"/>
              </a:lnSpc>
              <a:spcAft>
                <a:spcPts val="0"/>
              </a:spcAft>
              <a:defRPr sz="1200" i="1"/>
            </a:lvl1pPr>
          </a:lstStyle>
          <a:p>
            <a:pPr lvl="0"/>
            <a:r>
              <a:rPr lang="en-US" dirty="0"/>
              <a:t>- Click to edit Master text styles Name here</a:t>
            </a:r>
          </a:p>
        </p:txBody>
      </p:sp>
      <p:sp>
        <p:nvSpPr>
          <p:cNvPr id="10" name="Text Placeholder 15"/>
          <p:cNvSpPr>
            <a:spLocks noGrp="1"/>
          </p:cNvSpPr>
          <p:nvPr>
            <p:ph type="body" sz="quarter" idx="21"/>
          </p:nvPr>
        </p:nvSpPr>
        <p:spPr>
          <a:xfrm>
            <a:off x="838208" y="2286000"/>
            <a:ext cx="7492994" cy="584200"/>
          </a:xfrm>
        </p:spPr>
        <p:txBody>
          <a:bodyPr anchor="ctr">
            <a:normAutofit/>
          </a:bodyPr>
          <a:lstStyle>
            <a:lvl1pPr marL="44054" indent="-44054" algn="l">
              <a:defRPr sz="1350">
                <a:solidFill>
                  <a:srgbClr val="C21123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5"/>
          <p:cNvSpPr>
            <a:spLocks noGrp="1"/>
          </p:cNvSpPr>
          <p:nvPr>
            <p:ph type="body" sz="quarter" idx="22"/>
          </p:nvPr>
        </p:nvSpPr>
        <p:spPr>
          <a:xfrm>
            <a:off x="2514607" y="3619501"/>
            <a:ext cx="4309527" cy="590549"/>
          </a:xfrm>
        </p:spPr>
        <p:txBody>
          <a:bodyPr anchor="ctr">
            <a:normAutofit/>
          </a:bodyPr>
          <a:lstStyle>
            <a:lvl1pPr marL="44054" indent="-44054" algn="l">
              <a:defRPr sz="1350">
                <a:solidFill>
                  <a:srgbClr val="C21123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7"/>
          <p:cNvSpPr>
            <a:spLocks noGrp="1"/>
          </p:cNvSpPr>
          <p:nvPr>
            <p:ph type="body" sz="quarter" idx="23" hasCustomPrompt="1"/>
          </p:nvPr>
        </p:nvSpPr>
        <p:spPr>
          <a:xfrm>
            <a:off x="2946401" y="1517650"/>
            <a:ext cx="3945467" cy="577850"/>
          </a:xfrm>
        </p:spPr>
        <p:txBody>
          <a:bodyPr anchor="ctr">
            <a:normAutofit/>
          </a:bodyPr>
          <a:lstStyle>
            <a:lvl1pPr marL="89297" indent="-89297">
              <a:lnSpc>
                <a:spcPts val="1185"/>
              </a:lnSpc>
              <a:defRPr sz="1200" i="1"/>
            </a:lvl1pPr>
          </a:lstStyle>
          <a:p>
            <a:pPr lvl="0"/>
            <a:r>
              <a:rPr lang="en-US" dirty="0"/>
              <a:t>- Click to edit Master text styles Name here</a:t>
            </a:r>
          </a:p>
        </p:txBody>
      </p:sp>
    </p:spTree>
  </p:cSld>
  <p:clrMapOvr>
    <a:masterClrMapping/>
  </p:clrMapOvr>
  <p:transition spd="med">
    <p:wipe dir="r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. 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329184" y="857251"/>
            <a:ext cx="8534400" cy="5841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23339" y="736600"/>
            <a:ext cx="4487329" cy="1191"/>
          </a:xfrm>
          <a:prstGeom prst="line">
            <a:avLst/>
          </a:prstGeom>
          <a:ln w="63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 userDrawn="1"/>
        </p:nvSpPr>
        <p:spPr>
          <a:xfrm>
            <a:off x="-4639" y="2298461"/>
            <a:ext cx="9144000" cy="48455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-4639" y="1813908"/>
            <a:ext cx="9144000" cy="48455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-4639" y="4236674"/>
            <a:ext cx="9144000" cy="48455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-4639" y="3752121"/>
            <a:ext cx="9144000" cy="48455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-4639" y="3267567"/>
            <a:ext cx="9144000" cy="48455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-4639" y="2783014"/>
            <a:ext cx="9144000" cy="48455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/>
          <p:cNvCxnSpPr/>
          <p:nvPr userDrawn="1"/>
        </p:nvCxnSpPr>
        <p:spPr>
          <a:xfrm rot="5400000">
            <a:off x="2946381" y="3103364"/>
            <a:ext cx="3235329" cy="1588"/>
          </a:xfrm>
          <a:prstGeom prst="line">
            <a:avLst/>
          </a:prstGeom>
          <a:ln w="63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 userDrawn="1"/>
        </p:nvSpPr>
        <p:spPr>
          <a:xfrm>
            <a:off x="0" y="1777997"/>
            <a:ext cx="9144000" cy="34290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 Placeholder 29"/>
          <p:cNvSpPr>
            <a:spLocks noGrp="1"/>
          </p:cNvSpPr>
          <p:nvPr>
            <p:ph type="body" sz="quarter" idx="12"/>
          </p:nvPr>
        </p:nvSpPr>
        <p:spPr>
          <a:xfrm>
            <a:off x="761993" y="1822468"/>
            <a:ext cx="3776140" cy="476232"/>
          </a:xfrm>
        </p:spPr>
        <p:txBody>
          <a:bodyPr anchor="ctr">
            <a:normAutofit/>
          </a:bodyPr>
          <a:lstStyle>
            <a:lvl1pPr marL="0" indent="0" algn="l">
              <a:lnSpc>
                <a:spcPts val="1275"/>
              </a:lnSpc>
              <a:defRPr sz="1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29"/>
          <p:cNvSpPr>
            <a:spLocks noGrp="1"/>
          </p:cNvSpPr>
          <p:nvPr>
            <p:ph type="body" sz="quarter" idx="13"/>
          </p:nvPr>
        </p:nvSpPr>
        <p:spPr>
          <a:xfrm>
            <a:off x="761993" y="2312693"/>
            <a:ext cx="3776140" cy="468607"/>
          </a:xfrm>
        </p:spPr>
        <p:txBody>
          <a:bodyPr anchor="ctr">
            <a:normAutofit/>
          </a:bodyPr>
          <a:lstStyle>
            <a:lvl1pPr marL="0" indent="0" algn="l">
              <a:lnSpc>
                <a:spcPts val="1275"/>
              </a:lnSpc>
              <a:defRPr sz="1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29"/>
          <p:cNvSpPr>
            <a:spLocks noGrp="1"/>
          </p:cNvSpPr>
          <p:nvPr>
            <p:ph type="body" sz="quarter" idx="14"/>
          </p:nvPr>
        </p:nvSpPr>
        <p:spPr>
          <a:xfrm>
            <a:off x="761993" y="2783868"/>
            <a:ext cx="3776140" cy="492732"/>
          </a:xfrm>
        </p:spPr>
        <p:txBody>
          <a:bodyPr anchor="ctr">
            <a:normAutofit/>
          </a:bodyPr>
          <a:lstStyle>
            <a:lvl1pPr marL="0" indent="0" algn="l">
              <a:lnSpc>
                <a:spcPts val="1275"/>
              </a:lnSpc>
              <a:defRPr sz="1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29"/>
          <p:cNvSpPr>
            <a:spLocks noGrp="1"/>
          </p:cNvSpPr>
          <p:nvPr>
            <p:ph type="body" sz="quarter" idx="15"/>
          </p:nvPr>
        </p:nvSpPr>
        <p:spPr>
          <a:xfrm>
            <a:off x="761993" y="3282950"/>
            <a:ext cx="3776140" cy="457200"/>
          </a:xfrm>
        </p:spPr>
        <p:txBody>
          <a:bodyPr anchor="ctr">
            <a:normAutofit/>
          </a:bodyPr>
          <a:lstStyle>
            <a:lvl1pPr marL="0" indent="0" algn="l">
              <a:lnSpc>
                <a:spcPts val="1275"/>
              </a:lnSpc>
              <a:defRPr sz="1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29"/>
          <p:cNvSpPr>
            <a:spLocks noGrp="1"/>
          </p:cNvSpPr>
          <p:nvPr>
            <p:ph type="body" sz="quarter" idx="16"/>
          </p:nvPr>
        </p:nvSpPr>
        <p:spPr>
          <a:xfrm>
            <a:off x="761993" y="3746500"/>
            <a:ext cx="3776140" cy="488951"/>
          </a:xfrm>
        </p:spPr>
        <p:txBody>
          <a:bodyPr anchor="ctr">
            <a:normAutofit/>
          </a:bodyPr>
          <a:lstStyle>
            <a:lvl1pPr marL="0" indent="0" algn="l">
              <a:lnSpc>
                <a:spcPts val="1275"/>
              </a:lnSpc>
              <a:defRPr sz="1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29"/>
          <p:cNvSpPr>
            <a:spLocks noGrp="1"/>
          </p:cNvSpPr>
          <p:nvPr>
            <p:ph type="body" sz="quarter" idx="17"/>
          </p:nvPr>
        </p:nvSpPr>
        <p:spPr>
          <a:xfrm>
            <a:off x="761993" y="4235451"/>
            <a:ext cx="3776140" cy="476294"/>
          </a:xfrm>
        </p:spPr>
        <p:txBody>
          <a:bodyPr anchor="ctr">
            <a:normAutofit/>
          </a:bodyPr>
          <a:lstStyle>
            <a:lvl1pPr marL="0" indent="0" algn="l">
              <a:lnSpc>
                <a:spcPts val="1275"/>
              </a:lnSpc>
              <a:defRPr sz="1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29"/>
          <p:cNvSpPr>
            <a:spLocks noGrp="1"/>
          </p:cNvSpPr>
          <p:nvPr>
            <p:ph type="body" sz="quarter" idx="18"/>
          </p:nvPr>
        </p:nvSpPr>
        <p:spPr>
          <a:xfrm>
            <a:off x="761993" y="1498617"/>
            <a:ext cx="3776140" cy="292100"/>
          </a:xfrm>
        </p:spPr>
        <p:txBody>
          <a:bodyPr anchor="ctr">
            <a:normAutofit/>
          </a:bodyPr>
          <a:lstStyle>
            <a:lvl1pPr algn="l">
              <a:lnSpc>
                <a:spcPts val="1275"/>
              </a:lnSpc>
              <a:defRPr sz="1500">
                <a:solidFill>
                  <a:srgbClr val="C21123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29"/>
          <p:cNvSpPr>
            <a:spLocks noGrp="1"/>
          </p:cNvSpPr>
          <p:nvPr>
            <p:ph type="body" sz="quarter" idx="19"/>
          </p:nvPr>
        </p:nvSpPr>
        <p:spPr>
          <a:xfrm>
            <a:off x="4707454" y="1816117"/>
            <a:ext cx="3776140" cy="488933"/>
          </a:xfrm>
        </p:spPr>
        <p:txBody>
          <a:bodyPr anchor="ctr">
            <a:normAutofit/>
          </a:bodyPr>
          <a:lstStyle>
            <a:lvl1pPr algn="r">
              <a:lnSpc>
                <a:spcPts val="1275"/>
              </a:lnSpc>
              <a:defRPr sz="1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29"/>
          <p:cNvSpPr>
            <a:spLocks noGrp="1"/>
          </p:cNvSpPr>
          <p:nvPr>
            <p:ph type="body" sz="quarter" idx="20"/>
          </p:nvPr>
        </p:nvSpPr>
        <p:spPr>
          <a:xfrm>
            <a:off x="4707454" y="2310152"/>
            <a:ext cx="3776140" cy="477498"/>
          </a:xfrm>
        </p:spPr>
        <p:txBody>
          <a:bodyPr anchor="ctr">
            <a:normAutofit/>
          </a:bodyPr>
          <a:lstStyle>
            <a:lvl1pPr algn="r">
              <a:lnSpc>
                <a:spcPts val="1275"/>
              </a:lnSpc>
              <a:defRPr sz="1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29"/>
          <p:cNvSpPr>
            <a:spLocks noGrp="1"/>
          </p:cNvSpPr>
          <p:nvPr>
            <p:ph type="body" sz="quarter" idx="21"/>
          </p:nvPr>
        </p:nvSpPr>
        <p:spPr>
          <a:xfrm>
            <a:off x="4707454" y="2787650"/>
            <a:ext cx="3776140" cy="482600"/>
          </a:xfrm>
        </p:spPr>
        <p:txBody>
          <a:bodyPr anchor="ctr">
            <a:normAutofit/>
          </a:bodyPr>
          <a:lstStyle>
            <a:lvl1pPr algn="r">
              <a:lnSpc>
                <a:spcPts val="1275"/>
              </a:lnSpc>
              <a:defRPr sz="1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9"/>
          <p:cNvSpPr>
            <a:spLocks noGrp="1"/>
          </p:cNvSpPr>
          <p:nvPr>
            <p:ph type="body" sz="quarter" idx="22"/>
          </p:nvPr>
        </p:nvSpPr>
        <p:spPr>
          <a:xfrm>
            <a:off x="4707454" y="3276600"/>
            <a:ext cx="3776140" cy="463550"/>
          </a:xfrm>
        </p:spPr>
        <p:txBody>
          <a:bodyPr anchor="ctr">
            <a:normAutofit/>
          </a:bodyPr>
          <a:lstStyle>
            <a:lvl1pPr algn="r">
              <a:lnSpc>
                <a:spcPts val="1275"/>
              </a:lnSpc>
              <a:defRPr sz="1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29"/>
          <p:cNvSpPr>
            <a:spLocks noGrp="1"/>
          </p:cNvSpPr>
          <p:nvPr>
            <p:ph type="body" sz="quarter" idx="23"/>
          </p:nvPr>
        </p:nvSpPr>
        <p:spPr>
          <a:xfrm>
            <a:off x="4707454" y="3746500"/>
            <a:ext cx="3776140" cy="488951"/>
          </a:xfrm>
        </p:spPr>
        <p:txBody>
          <a:bodyPr anchor="ctr">
            <a:normAutofit/>
          </a:bodyPr>
          <a:lstStyle>
            <a:lvl1pPr algn="r">
              <a:lnSpc>
                <a:spcPts val="1275"/>
              </a:lnSpc>
              <a:defRPr sz="1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9"/>
          <p:cNvSpPr>
            <a:spLocks noGrp="1"/>
          </p:cNvSpPr>
          <p:nvPr>
            <p:ph type="body" sz="quarter" idx="24"/>
          </p:nvPr>
        </p:nvSpPr>
        <p:spPr>
          <a:xfrm>
            <a:off x="4707454" y="4241800"/>
            <a:ext cx="3776140" cy="469900"/>
          </a:xfrm>
        </p:spPr>
        <p:txBody>
          <a:bodyPr anchor="ctr">
            <a:normAutofit/>
          </a:bodyPr>
          <a:lstStyle>
            <a:lvl1pPr algn="r">
              <a:lnSpc>
                <a:spcPts val="1275"/>
              </a:lnSpc>
              <a:defRPr sz="1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9"/>
          <p:cNvSpPr>
            <a:spLocks noGrp="1"/>
          </p:cNvSpPr>
          <p:nvPr>
            <p:ph type="body" sz="quarter" idx="25"/>
          </p:nvPr>
        </p:nvSpPr>
        <p:spPr>
          <a:xfrm>
            <a:off x="4707454" y="1498617"/>
            <a:ext cx="3776140" cy="292100"/>
          </a:xfrm>
        </p:spPr>
        <p:txBody>
          <a:bodyPr anchor="ctr">
            <a:normAutofit/>
          </a:bodyPr>
          <a:lstStyle>
            <a:lvl1pPr algn="l">
              <a:lnSpc>
                <a:spcPts val="1275"/>
              </a:lnSpc>
              <a:defRPr sz="1500">
                <a:solidFill>
                  <a:srgbClr val="C21123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  <p:transition spd="med">
    <p:wipe dir="r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. Char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23339" y="736600"/>
            <a:ext cx="4487329" cy="1191"/>
          </a:xfrm>
          <a:prstGeom prst="line">
            <a:avLst/>
          </a:prstGeom>
          <a:ln w="63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 userDrawn="1"/>
        </p:nvSpPr>
        <p:spPr>
          <a:xfrm>
            <a:off x="-6" y="2743200"/>
            <a:ext cx="9144000" cy="18784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-1322" y="1871446"/>
            <a:ext cx="9144000" cy="87175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 rot="5400000">
            <a:off x="-479588" y="2820839"/>
            <a:ext cx="3597375" cy="1588"/>
          </a:xfrm>
          <a:prstGeom prst="line">
            <a:avLst/>
          </a:prstGeom>
          <a:ln w="3175" cap="flat" cmpd="sng" algn="ctr">
            <a:solidFill>
              <a:schemeClr val="bg2">
                <a:lumMod val="9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8"/>
          <p:cNvSpPr>
            <a:spLocks noGrp="1"/>
          </p:cNvSpPr>
          <p:nvPr>
            <p:ph type="body" sz="quarter" idx="12"/>
          </p:nvPr>
        </p:nvSpPr>
        <p:spPr>
          <a:xfrm>
            <a:off x="1" y="1873666"/>
            <a:ext cx="1320800" cy="875885"/>
          </a:xfrm>
        </p:spPr>
        <p:txBody>
          <a:bodyPr anchor="t">
            <a:normAutofit/>
          </a:bodyPr>
          <a:lstStyle>
            <a:lvl1pPr>
              <a:defRPr sz="1425">
                <a:solidFill>
                  <a:srgbClr val="C21123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8"/>
          <p:cNvSpPr>
            <a:spLocks noGrp="1"/>
          </p:cNvSpPr>
          <p:nvPr>
            <p:ph type="body" sz="quarter" idx="13"/>
          </p:nvPr>
        </p:nvSpPr>
        <p:spPr>
          <a:xfrm>
            <a:off x="0" y="2749976"/>
            <a:ext cx="1320800" cy="1390253"/>
          </a:xfrm>
        </p:spPr>
        <p:txBody>
          <a:bodyPr anchor="t">
            <a:normAutofit/>
          </a:bodyPr>
          <a:lstStyle>
            <a:lvl1pPr>
              <a:defRPr sz="1425">
                <a:solidFill>
                  <a:srgbClr val="C21123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5"/>
          <p:cNvSpPr>
            <a:spLocks noGrp="1"/>
          </p:cNvSpPr>
          <p:nvPr>
            <p:ph sz="quarter" idx="11" hasCustomPrompt="1"/>
          </p:nvPr>
        </p:nvSpPr>
        <p:spPr>
          <a:xfrm>
            <a:off x="1354668" y="1879600"/>
            <a:ext cx="2345266" cy="869950"/>
          </a:xfrm>
        </p:spPr>
        <p:txBody>
          <a:bodyPr anchor="t">
            <a:normAutofit/>
          </a:bodyPr>
          <a:lstStyle>
            <a:lvl2pPr marL="89297" indent="-89297">
              <a:defRPr sz="1050"/>
            </a:lvl2pPr>
          </a:lstStyle>
          <a:p>
            <a:pPr lvl="1"/>
            <a:r>
              <a:rPr lang="en-US" dirty="0"/>
              <a:t>Second level</a:t>
            </a:r>
          </a:p>
        </p:txBody>
      </p:sp>
      <p:sp>
        <p:nvSpPr>
          <p:cNvPr id="16" name="Content Placeholder 5"/>
          <p:cNvSpPr>
            <a:spLocks noGrp="1"/>
          </p:cNvSpPr>
          <p:nvPr>
            <p:ph sz="quarter" idx="14" hasCustomPrompt="1"/>
          </p:nvPr>
        </p:nvSpPr>
        <p:spPr>
          <a:xfrm>
            <a:off x="1354916" y="2755929"/>
            <a:ext cx="2336552" cy="1847822"/>
          </a:xfrm>
        </p:spPr>
        <p:txBody>
          <a:bodyPr anchor="t">
            <a:normAutofit/>
          </a:bodyPr>
          <a:lstStyle>
            <a:lvl2pPr marL="89297" indent="-89297">
              <a:defRPr sz="1050"/>
            </a:lvl2pPr>
          </a:lstStyle>
          <a:p>
            <a:pPr lvl="1"/>
            <a:r>
              <a:rPr lang="en-US" dirty="0"/>
              <a:t>Second level</a:t>
            </a:r>
          </a:p>
        </p:txBody>
      </p:sp>
      <p:sp>
        <p:nvSpPr>
          <p:cNvPr id="17" name="Content Placeholder 5"/>
          <p:cNvSpPr>
            <a:spLocks noGrp="1"/>
          </p:cNvSpPr>
          <p:nvPr>
            <p:ph sz="quarter" idx="15" hasCustomPrompt="1"/>
          </p:nvPr>
        </p:nvSpPr>
        <p:spPr>
          <a:xfrm>
            <a:off x="3733807" y="2755929"/>
            <a:ext cx="2641599" cy="1847822"/>
          </a:xfrm>
        </p:spPr>
        <p:txBody>
          <a:bodyPr anchor="t">
            <a:normAutofit/>
          </a:bodyPr>
          <a:lstStyle>
            <a:lvl2pPr marL="89297" indent="-89297">
              <a:defRPr sz="1050"/>
            </a:lvl2pPr>
          </a:lstStyle>
          <a:p>
            <a:pPr lvl="1"/>
            <a:r>
              <a:rPr lang="en-US" dirty="0"/>
              <a:t>Second level</a:t>
            </a:r>
          </a:p>
        </p:txBody>
      </p:sp>
      <p:sp>
        <p:nvSpPr>
          <p:cNvPr id="18" name="Content Placeholder 5"/>
          <p:cNvSpPr>
            <a:spLocks noGrp="1"/>
          </p:cNvSpPr>
          <p:nvPr>
            <p:ph sz="quarter" idx="16" hasCustomPrompt="1"/>
          </p:nvPr>
        </p:nvSpPr>
        <p:spPr>
          <a:xfrm>
            <a:off x="6460073" y="2762278"/>
            <a:ext cx="2683933" cy="1847822"/>
          </a:xfrm>
        </p:spPr>
        <p:txBody>
          <a:bodyPr anchor="t">
            <a:normAutofit/>
          </a:bodyPr>
          <a:lstStyle>
            <a:lvl2pPr marL="89297" indent="-89297">
              <a:defRPr sz="1050"/>
            </a:lvl2pPr>
          </a:lstStyle>
          <a:p>
            <a:pPr lvl="1"/>
            <a:r>
              <a:rPr lang="en-US" dirty="0"/>
              <a:t>Second level</a:t>
            </a:r>
          </a:p>
        </p:txBody>
      </p:sp>
      <p:sp>
        <p:nvSpPr>
          <p:cNvPr id="19" name="Content Placeholder 5"/>
          <p:cNvSpPr>
            <a:spLocks noGrp="1"/>
          </p:cNvSpPr>
          <p:nvPr>
            <p:ph sz="quarter" idx="17" hasCustomPrompt="1"/>
          </p:nvPr>
        </p:nvSpPr>
        <p:spPr>
          <a:xfrm>
            <a:off x="3733807" y="1879600"/>
            <a:ext cx="2650067" cy="869951"/>
          </a:xfrm>
        </p:spPr>
        <p:txBody>
          <a:bodyPr anchor="t">
            <a:normAutofit/>
          </a:bodyPr>
          <a:lstStyle>
            <a:lvl2pPr marL="89297" indent="-89297">
              <a:defRPr sz="1050"/>
            </a:lvl2pPr>
          </a:lstStyle>
          <a:p>
            <a:pPr lvl="1"/>
            <a:r>
              <a:rPr lang="en-US" dirty="0"/>
              <a:t>Second level</a:t>
            </a:r>
          </a:p>
        </p:txBody>
      </p:sp>
      <p:sp>
        <p:nvSpPr>
          <p:cNvPr id="20" name="Content Placeholder 5"/>
          <p:cNvSpPr>
            <a:spLocks noGrp="1"/>
          </p:cNvSpPr>
          <p:nvPr>
            <p:ph sz="quarter" idx="18" hasCustomPrompt="1"/>
          </p:nvPr>
        </p:nvSpPr>
        <p:spPr>
          <a:xfrm>
            <a:off x="6460073" y="1873250"/>
            <a:ext cx="2683933" cy="876300"/>
          </a:xfrm>
        </p:spPr>
        <p:txBody>
          <a:bodyPr anchor="t">
            <a:normAutofit/>
          </a:bodyPr>
          <a:lstStyle>
            <a:lvl2pPr marL="89297" indent="-89297">
              <a:defRPr sz="1050"/>
            </a:lvl2pPr>
          </a:lstStyle>
          <a:p>
            <a:pPr lvl="1"/>
            <a:r>
              <a:rPr lang="en-US" dirty="0"/>
              <a:t>Second level</a:t>
            </a:r>
          </a:p>
        </p:txBody>
      </p:sp>
      <p:sp>
        <p:nvSpPr>
          <p:cNvPr id="21" name="Text Placeholder 18"/>
          <p:cNvSpPr>
            <a:spLocks noGrp="1"/>
          </p:cNvSpPr>
          <p:nvPr>
            <p:ph type="body" sz="quarter" idx="19"/>
          </p:nvPr>
        </p:nvSpPr>
        <p:spPr>
          <a:xfrm>
            <a:off x="1371600" y="1238666"/>
            <a:ext cx="1371600" cy="615552"/>
          </a:xfrm>
        </p:spPr>
        <p:txBody>
          <a:bodyPr anchor="b">
            <a:noAutofit/>
          </a:bodyPr>
          <a:lstStyle>
            <a:lvl1pPr>
              <a:defRPr sz="135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18"/>
          <p:cNvSpPr>
            <a:spLocks noGrp="1"/>
          </p:cNvSpPr>
          <p:nvPr>
            <p:ph type="body" sz="quarter" idx="20"/>
          </p:nvPr>
        </p:nvSpPr>
        <p:spPr>
          <a:xfrm>
            <a:off x="3742267" y="1232316"/>
            <a:ext cx="1397000" cy="615552"/>
          </a:xfrm>
        </p:spPr>
        <p:txBody>
          <a:bodyPr anchor="b">
            <a:noAutofit/>
          </a:bodyPr>
          <a:lstStyle>
            <a:lvl1pPr>
              <a:defRPr sz="135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18"/>
          <p:cNvSpPr>
            <a:spLocks noGrp="1"/>
          </p:cNvSpPr>
          <p:nvPr>
            <p:ph type="body" sz="quarter" idx="21"/>
          </p:nvPr>
        </p:nvSpPr>
        <p:spPr>
          <a:xfrm>
            <a:off x="6519339" y="1238666"/>
            <a:ext cx="1574801" cy="615552"/>
          </a:xfrm>
        </p:spPr>
        <p:txBody>
          <a:bodyPr anchor="b">
            <a:noAutofit/>
          </a:bodyPr>
          <a:lstStyle>
            <a:lvl1pPr>
              <a:defRPr sz="135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Picture Placeholder 15"/>
          <p:cNvSpPr>
            <a:spLocks noGrp="1"/>
          </p:cNvSpPr>
          <p:nvPr>
            <p:ph type="pic" sz="quarter" idx="22"/>
          </p:nvPr>
        </p:nvSpPr>
        <p:spPr>
          <a:xfrm>
            <a:off x="7882467" y="1240160"/>
            <a:ext cx="1066800" cy="589788"/>
          </a:xfrm>
        </p:spPr>
        <p:txBody>
          <a:bodyPr rtlCol="0">
            <a:normAutofit/>
          </a:bodyPr>
          <a:lstStyle>
            <a:lvl1pPr>
              <a:defRPr sz="1050"/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25" name="Picture Placeholder 15"/>
          <p:cNvSpPr>
            <a:spLocks noGrp="1"/>
          </p:cNvSpPr>
          <p:nvPr>
            <p:ph type="pic" sz="quarter" idx="23"/>
          </p:nvPr>
        </p:nvSpPr>
        <p:spPr>
          <a:xfrm>
            <a:off x="5198534" y="1233810"/>
            <a:ext cx="1066800" cy="589788"/>
          </a:xfrm>
        </p:spPr>
        <p:txBody>
          <a:bodyPr rtlCol="0">
            <a:normAutofit/>
          </a:bodyPr>
          <a:lstStyle>
            <a:lvl1pPr>
              <a:defRPr sz="1050"/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26" name="Picture Placeholder 15"/>
          <p:cNvSpPr>
            <a:spLocks noGrp="1"/>
          </p:cNvSpPr>
          <p:nvPr>
            <p:ph type="pic" sz="quarter" idx="24"/>
          </p:nvPr>
        </p:nvSpPr>
        <p:spPr>
          <a:xfrm>
            <a:off x="2523069" y="1246510"/>
            <a:ext cx="1066800" cy="589788"/>
          </a:xfrm>
        </p:spPr>
        <p:txBody>
          <a:bodyPr rtlCol="0">
            <a:normAutofit/>
          </a:bodyPr>
          <a:lstStyle>
            <a:lvl1pPr>
              <a:defRPr sz="1050"/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cxnSp>
        <p:nvCxnSpPr>
          <p:cNvPr id="27" name="Straight Connector 26"/>
          <p:cNvCxnSpPr/>
          <p:nvPr userDrawn="1"/>
        </p:nvCxnSpPr>
        <p:spPr>
          <a:xfrm rot="5400000">
            <a:off x="1922954" y="2820839"/>
            <a:ext cx="3597375" cy="1588"/>
          </a:xfrm>
          <a:prstGeom prst="line">
            <a:avLst/>
          </a:prstGeom>
          <a:ln w="3175" cap="flat" cmpd="sng" algn="ctr">
            <a:solidFill>
              <a:schemeClr val="bg2">
                <a:lumMod val="9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 userDrawn="1"/>
        </p:nvCxnSpPr>
        <p:spPr>
          <a:xfrm rot="5400000">
            <a:off x="4621331" y="2820839"/>
            <a:ext cx="3597375" cy="1588"/>
          </a:xfrm>
          <a:prstGeom prst="line">
            <a:avLst/>
          </a:prstGeom>
          <a:ln w="3175" cap="flat" cmpd="sng" algn="ctr">
            <a:solidFill>
              <a:schemeClr val="bg2">
                <a:lumMod val="9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>
    <p:wipe dir="r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  <p:transition spd="med">
    <p:wipe dir="r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  <p:transition spd="med">
    <p:wipe dir="r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1. Head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1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 spd="med">
    <p:wipe dir="r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2. Headline &amp; Red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1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423339" y="736600"/>
            <a:ext cx="4487329" cy="1191"/>
          </a:xfrm>
          <a:prstGeom prst="line">
            <a:avLst/>
          </a:prstGeom>
          <a:ln w="63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>
    <p:wipe dir="r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hree Circ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1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6" name="Picture 5" descr="Agero_Triangle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63227" y="208288"/>
            <a:ext cx="522154" cy="391616"/>
          </a:xfrm>
          <a:prstGeom prst="rect">
            <a:avLst/>
          </a:prstGeom>
        </p:spPr>
      </p:pic>
      <p:sp>
        <p:nvSpPr>
          <p:cNvPr id="8" name="Oval 7"/>
          <p:cNvSpPr/>
          <p:nvPr userDrawn="1"/>
        </p:nvSpPr>
        <p:spPr>
          <a:xfrm>
            <a:off x="3386669" y="1444635"/>
            <a:ext cx="2370665" cy="1777999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 userDrawn="1"/>
        </p:nvSpPr>
        <p:spPr>
          <a:xfrm>
            <a:off x="317992" y="1444635"/>
            <a:ext cx="2370665" cy="177799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 userDrawn="1"/>
        </p:nvSpPr>
        <p:spPr>
          <a:xfrm>
            <a:off x="6468532" y="1444635"/>
            <a:ext cx="2370665" cy="177799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4"/>
          </p:nvPr>
        </p:nvSpPr>
        <p:spPr>
          <a:xfrm>
            <a:off x="321733" y="1447801"/>
            <a:ext cx="2370667" cy="1778000"/>
          </a:xfrm>
        </p:spPr>
        <p:txBody>
          <a:bodyPr anchor="ctr">
            <a:normAutofit/>
          </a:bodyPr>
          <a:lstStyle>
            <a:lvl1pPr algn="ctr">
              <a:defRPr sz="135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6"/>
          </p:nvPr>
        </p:nvSpPr>
        <p:spPr>
          <a:xfrm>
            <a:off x="6485468" y="1435101"/>
            <a:ext cx="2353733" cy="1797049"/>
          </a:xfrm>
        </p:spPr>
        <p:txBody>
          <a:bodyPr anchor="ctr">
            <a:normAutofit/>
          </a:bodyPr>
          <a:lstStyle>
            <a:lvl1pPr algn="ctr">
              <a:defRPr sz="135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7"/>
          </p:nvPr>
        </p:nvSpPr>
        <p:spPr>
          <a:xfrm>
            <a:off x="3403600" y="1447801"/>
            <a:ext cx="2362200" cy="1778000"/>
          </a:xfrm>
        </p:spPr>
        <p:txBody>
          <a:bodyPr anchor="ctr">
            <a:normAutofit/>
          </a:bodyPr>
          <a:lstStyle>
            <a:lvl1pPr algn="ctr">
              <a:defRPr sz="135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304272" y="3333738"/>
            <a:ext cx="2396596" cy="908050"/>
          </a:xfrm>
        </p:spPr>
        <p:txBody>
          <a:bodyPr>
            <a:normAutofit/>
          </a:bodyPr>
          <a:lstStyle>
            <a:lvl1pPr algn="ctr">
              <a:defRPr sz="135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20"/>
          <p:cNvSpPr>
            <a:spLocks noGrp="1"/>
          </p:cNvSpPr>
          <p:nvPr>
            <p:ph type="body" sz="quarter" idx="19"/>
          </p:nvPr>
        </p:nvSpPr>
        <p:spPr>
          <a:xfrm>
            <a:off x="6451598" y="3333738"/>
            <a:ext cx="2404533" cy="864394"/>
          </a:xfrm>
        </p:spPr>
        <p:txBody>
          <a:bodyPr>
            <a:normAutofit/>
          </a:bodyPr>
          <a:lstStyle>
            <a:lvl1pPr algn="ctr">
              <a:defRPr sz="135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22"/>
          <p:cNvSpPr>
            <a:spLocks noGrp="1"/>
          </p:cNvSpPr>
          <p:nvPr>
            <p:ph type="body" sz="quarter" idx="20"/>
          </p:nvPr>
        </p:nvSpPr>
        <p:spPr>
          <a:xfrm>
            <a:off x="3382166" y="3333738"/>
            <a:ext cx="2387600" cy="920353"/>
          </a:xfrm>
        </p:spPr>
        <p:txBody>
          <a:bodyPr>
            <a:normAutofit/>
          </a:bodyPr>
          <a:lstStyle>
            <a:lvl1pPr algn="ctr">
              <a:defRPr sz="135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21"/>
          </p:nvPr>
        </p:nvSpPr>
        <p:spPr>
          <a:xfrm>
            <a:off x="304272" y="1054037"/>
            <a:ext cx="2385140" cy="355586"/>
          </a:xfrm>
        </p:spPr>
        <p:txBody>
          <a:bodyPr>
            <a:normAutofit/>
          </a:bodyPr>
          <a:lstStyle>
            <a:lvl1pPr algn="ctr">
              <a:defRPr sz="135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20"/>
          <p:cNvSpPr>
            <a:spLocks noGrp="1"/>
          </p:cNvSpPr>
          <p:nvPr>
            <p:ph type="body" sz="quarter" idx="22"/>
          </p:nvPr>
        </p:nvSpPr>
        <p:spPr>
          <a:xfrm>
            <a:off x="6460564" y="1054037"/>
            <a:ext cx="2393039" cy="338491"/>
          </a:xfrm>
        </p:spPr>
        <p:txBody>
          <a:bodyPr>
            <a:normAutofit/>
          </a:bodyPr>
          <a:lstStyle>
            <a:lvl1pPr algn="ctr">
              <a:defRPr sz="135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22"/>
          <p:cNvSpPr>
            <a:spLocks noGrp="1"/>
          </p:cNvSpPr>
          <p:nvPr>
            <p:ph type="body" sz="quarter" idx="23"/>
          </p:nvPr>
        </p:nvSpPr>
        <p:spPr>
          <a:xfrm>
            <a:off x="3397624" y="1054036"/>
            <a:ext cx="2369694" cy="342488"/>
          </a:xfrm>
        </p:spPr>
        <p:txBody>
          <a:bodyPr>
            <a:normAutofit/>
          </a:bodyPr>
          <a:lstStyle>
            <a:lvl1pPr algn="ctr">
              <a:defRPr sz="135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  <p:transition spd="med"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geroPPT_2014_Bkgrd.jpg"/>
          <p:cNvPicPr>
            <a:picLocks noChangeAspect="1"/>
          </p:cNvPicPr>
          <p:nvPr userDrawn="1"/>
        </p:nvPicPr>
        <p:blipFill>
          <a:blip r:embed="rId2">
            <a:grayscl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5" name="Rectangle 14"/>
          <p:cNvSpPr/>
          <p:nvPr userDrawn="1"/>
        </p:nvSpPr>
        <p:spPr>
          <a:xfrm>
            <a:off x="0" y="4858941"/>
            <a:ext cx="9144000" cy="284560"/>
          </a:xfrm>
          <a:prstGeom prst="rect">
            <a:avLst/>
          </a:prstGeom>
          <a:solidFill>
            <a:schemeClr val="bg1"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329184" y="2457450"/>
            <a:ext cx="8513064" cy="74295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200" b="0" kern="1200" spc="0">
                <a:solidFill>
                  <a:schemeClr val="accent5"/>
                </a:solidFill>
                <a:latin typeface="Calibri"/>
                <a:cs typeface="Calibri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1403350"/>
            <a:ext cx="8513064" cy="89675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2400" cap="none" baseline="0">
                <a:solidFill>
                  <a:srgbClr val="262626"/>
                </a:solidFill>
                <a:latin typeface="Calibri"/>
                <a:cs typeface="Calibri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2" name="Picture 11" descr="CS_4_Agero_VisualID_RGB_LrgReg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540487" y="215897"/>
            <a:ext cx="1331526" cy="373853"/>
          </a:xfrm>
          <a:prstGeom prst="rect">
            <a:avLst/>
          </a:prstGeom>
        </p:spPr>
      </p:pic>
      <p:sp>
        <p:nvSpPr>
          <p:cNvPr id="9" name="TextBox 8"/>
          <p:cNvSpPr txBox="1"/>
          <p:nvPr userDrawn="1"/>
        </p:nvSpPr>
        <p:spPr>
          <a:xfrm>
            <a:off x="4969958" y="4935367"/>
            <a:ext cx="3894643" cy="178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63" cap="all" dirty="0">
                <a:solidFill>
                  <a:schemeClr val="accent5"/>
                </a:solidFill>
                <a:latin typeface="Calibri"/>
                <a:cs typeface="Calibri"/>
              </a:rPr>
              <a:t>©</a:t>
            </a:r>
            <a:r>
              <a:rPr lang="en-US" sz="563" cap="all" baseline="0" dirty="0">
                <a:solidFill>
                  <a:schemeClr val="accent5"/>
                </a:solidFill>
                <a:latin typeface="Calibri"/>
                <a:cs typeface="Calibri"/>
              </a:rPr>
              <a:t> 2018 </a:t>
            </a:r>
            <a:r>
              <a:rPr lang="en-US" sz="563" cap="all" dirty="0">
                <a:solidFill>
                  <a:schemeClr val="accent5"/>
                </a:solidFill>
                <a:latin typeface="Calibri"/>
                <a:cs typeface="Calibri"/>
              </a:rPr>
              <a:t>Agero, Inc. Proprietary</a:t>
            </a:r>
            <a:r>
              <a:rPr lang="en-US" sz="563" cap="all" baseline="0" dirty="0">
                <a:solidFill>
                  <a:schemeClr val="accent5"/>
                </a:solidFill>
                <a:latin typeface="Calibri"/>
                <a:cs typeface="Calibri"/>
              </a:rPr>
              <a:t> and Confidential. A Cross country Group Company.</a:t>
            </a:r>
            <a:endParaRPr lang="en-US" sz="563" cap="all" dirty="0">
              <a:solidFill>
                <a:schemeClr val="accent5"/>
              </a:solidFill>
              <a:latin typeface="Calibri"/>
              <a:cs typeface="Calibri"/>
            </a:endParaRPr>
          </a:p>
        </p:txBody>
      </p:sp>
    </p:spTree>
  </p:cSld>
  <p:clrMapOvr>
    <a:masterClrMapping/>
  </p:clrMapOvr>
  <p:transition spd="med">
    <p:wipe dir="r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42699833"/>
      </p:ext>
    </p:extLst>
  </p:cSld>
  <p:clrMapOvr>
    <a:masterClrMapping/>
  </p:clrMapOvr>
  <p:transition spd="med">
    <p:wipe dir="r"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. 3 Gray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422275" y="1276350"/>
            <a:ext cx="2668058" cy="33877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3223741" y="1276350"/>
            <a:ext cx="2670048" cy="33877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5" name="Rectangle 14"/>
          <p:cNvSpPr/>
          <p:nvPr userDrawn="1"/>
        </p:nvSpPr>
        <p:spPr>
          <a:xfrm>
            <a:off x="6027198" y="1276350"/>
            <a:ext cx="2670048" cy="33877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1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423339" y="736600"/>
            <a:ext cx="4487329" cy="1191"/>
          </a:xfrm>
          <a:prstGeom prst="line">
            <a:avLst/>
          </a:prstGeom>
          <a:ln w="63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40264" y="1422797"/>
            <a:ext cx="2633137" cy="3244453"/>
          </a:xfrm>
        </p:spPr>
        <p:txBody>
          <a:bodyPr/>
          <a:lstStyle>
            <a:lvl2pPr>
              <a:defRPr>
                <a:ln>
                  <a:noFill/>
                </a:ln>
              </a:defRPr>
            </a:lvl2pPr>
          </a:lstStyle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234267" y="1422797"/>
            <a:ext cx="2650066" cy="3219450"/>
          </a:xfrm>
        </p:spPr>
        <p:txBody>
          <a:bodyPr/>
          <a:lstStyle/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14"/>
          <p:cNvSpPr>
            <a:spLocks noGrp="1"/>
          </p:cNvSpPr>
          <p:nvPr>
            <p:ph type="body" sz="quarter" idx="14"/>
          </p:nvPr>
        </p:nvSpPr>
        <p:spPr>
          <a:xfrm>
            <a:off x="414867" y="807963"/>
            <a:ext cx="2667000" cy="481088"/>
          </a:xfrm>
        </p:spPr>
        <p:txBody>
          <a:bodyPr anchor="ctr">
            <a:noAutofit/>
          </a:bodyPr>
          <a:lstStyle>
            <a:lvl1pPr indent="137160" algn="ctr">
              <a:defRPr sz="165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4"/>
          <p:cNvSpPr>
            <a:spLocks noGrp="1"/>
          </p:cNvSpPr>
          <p:nvPr>
            <p:ph type="body" sz="quarter" idx="15"/>
          </p:nvPr>
        </p:nvSpPr>
        <p:spPr>
          <a:xfrm>
            <a:off x="3225800" y="795263"/>
            <a:ext cx="2658534" cy="481088"/>
          </a:xfrm>
        </p:spPr>
        <p:txBody>
          <a:bodyPr anchor="ctr">
            <a:noAutofit/>
          </a:bodyPr>
          <a:lstStyle>
            <a:lvl1pPr indent="137160" algn="ctr">
              <a:defRPr sz="165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6028267" y="819151"/>
            <a:ext cx="2658534" cy="450851"/>
          </a:xfrm>
        </p:spPr>
        <p:txBody>
          <a:bodyPr anchor="ctr">
            <a:noAutofit/>
          </a:bodyPr>
          <a:lstStyle>
            <a:lvl1pPr indent="137160" algn="ctr">
              <a:defRPr sz="165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6045201" y="1422797"/>
            <a:ext cx="2633132" cy="3219450"/>
          </a:xfrm>
        </p:spPr>
        <p:txBody>
          <a:bodyPr/>
          <a:lstStyle/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  <p:transition spd="med">
    <p:wipe dir="r"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. iphone templ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422275" y="892175"/>
            <a:ext cx="2569464" cy="37719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8" name="Rectangle 17"/>
          <p:cNvSpPr/>
          <p:nvPr userDrawn="1"/>
        </p:nvSpPr>
        <p:spPr>
          <a:xfrm>
            <a:off x="3326340" y="892175"/>
            <a:ext cx="2569464" cy="37719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9" name="Rectangle 18"/>
          <p:cNvSpPr/>
          <p:nvPr userDrawn="1"/>
        </p:nvSpPr>
        <p:spPr>
          <a:xfrm>
            <a:off x="6230406" y="892175"/>
            <a:ext cx="2560320" cy="37719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1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6" name="Picture 5" descr="Agero_Triangle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63227" y="208288"/>
            <a:ext cx="522154" cy="391616"/>
          </a:xfrm>
          <a:prstGeom prst="rect">
            <a:avLst/>
          </a:prstGeom>
        </p:spPr>
      </p:pic>
      <p:sp>
        <p:nvSpPr>
          <p:cNvPr id="15" name="Text Placeholder 14"/>
          <p:cNvSpPr>
            <a:spLocks noGrp="1"/>
          </p:cNvSpPr>
          <p:nvPr>
            <p:ph type="body" sz="quarter" idx="14"/>
          </p:nvPr>
        </p:nvSpPr>
        <p:spPr>
          <a:xfrm>
            <a:off x="422275" y="4400549"/>
            <a:ext cx="2566458" cy="387351"/>
          </a:xfrm>
        </p:spPr>
        <p:txBody>
          <a:bodyPr>
            <a:normAutofit/>
          </a:bodyPr>
          <a:lstStyle>
            <a:lvl1pPr algn="ctr">
              <a:defRPr sz="825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6"/>
          </p:nvPr>
        </p:nvSpPr>
        <p:spPr>
          <a:xfrm>
            <a:off x="6231468" y="4394200"/>
            <a:ext cx="2531533" cy="362222"/>
          </a:xfrm>
        </p:spPr>
        <p:txBody>
          <a:bodyPr>
            <a:normAutofit/>
          </a:bodyPr>
          <a:lstStyle>
            <a:lvl1pPr algn="ctr">
              <a:defRPr sz="825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7"/>
          </p:nvPr>
        </p:nvSpPr>
        <p:spPr>
          <a:xfrm>
            <a:off x="3344333" y="4400551"/>
            <a:ext cx="2548467" cy="355619"/>
          </a:xfrm>
        </p:spPr>
        <p:txBody>
          <a:bodyPr>
            <a:normAutofit/>
          </a:bodyPr>
          <a:lstStyle>
            <a:lvl1pPr algn="ctr">
              <a:defRPr sz="825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7" name="Picture 16" descr="Phone5_Template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88408" y="826056"/>
            <a:ext cx="2622499" cy="3695090"/>
          </a:xfrm>
          <a:prstGeom prst="rect">
            <a:avLst/>
          </a:prstGeom>
          <a:ln>
            <a:noFill/>
          </a:ln>
        </p:spPr>
      </p:pic>
      <p:pic>
        <p:nvPicPr>
          <p:cNvPr id="20" name="Picture 19" descr="Phone5_Template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309409" y="826056"/>
            <a:ext cx="2622499" cy="3695090"/>
          </a:xfrm>
          <a:prstGeom prst="rect">
            <a:avLst/>
          </a:prstGeom>
        </p:spPr>
      </p:pic>
      <p:pic>
        <p:nvPicPr>
          <p:cNvPr id="22" name="Picture 21" descr="Phone5_Template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213477" y="826056"/>
            <a:ext cx="2622499" cy="3695090"/>
          </a:xfrm>
          <a:prstGeom prst="rect">
            <a:avLst/>
          </a:prstGeom>
        </p:spPr>
      </p:pic>
    </p:spTree>
  </p:cSld>
  <p:clrMapOvr>
    <a:masterClrMapping/>
  </p:clrMapOvr>
  <p:transition spd="med">
    <p:wipe dir="r"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  <p:transition spd="med">
    <p:wipe dir="r"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. Blank Templ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>
    <p:wipe dir="r"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8. Two Columns w/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28075" y="857250"/>
            <a:ext cx="3924300" cy="3746500"/>
          </a:xfrm>
        </p:spPr>
        <p:txBody>
          <a:bodyPr/>
          <a:lstStyle>
            <a:lvl1pPr>
              <a:lnSpc>
                <a:spcPct val="100000"/>
              </a:lnSpc>
              <a:spcAft>
                <a:spcPts val="113"/>
              </a:spcAft>
              <a:defRPr sz="1800"/>
            </a:lvl1pPr>
            <a:lvl2pPr>
              <a:lnSpc>
                <a:spcPct val="100000"/>
              </a:lnSpc>
              <a:spcBef>
                <a:spcPts val="150"/>
              </a:spcBef>
              <a:spcAft>
                <a:spcPts val="75"/>
              </a:spcAft>
              <a:defRPr sz="1500"/>
            </a:lvl2pPr>
            <a:lvl3pPr>
              <a:lnSpc>
                <a:spcPct val="100000"/>
              </a:lnSpc>
              <a:spcBef>
                <a:spcPts val="150"/>
              </a:spcBef>
              <a:spcAft>
                <a:spcPts val="75"/>
              </a:spcAft>
              <a:defRPr sz="1350"/>
            </a:lvl3pPr>
            <a:lvl4pPr>
              <a:lnSpc>
                <a:spcPct val="100000"/>
              </a:lnSpc>
              <a:spcBef>
                <a:spcPts val="150"/>
              </a:spcBef>
              <a:spcAft>
                <a:spcPts val="75"/>
              </a:spcAft>
              <a:defRPr sz="1200"/>
            </a:lvl4pPr>
            <a:lvl5pPr>
              <a:lnSpc>
                <a:spcPct val="100000"/>
              </a:lnSpc>
              <a:spcBef>
                <a:spcPts val="150"/>
              </a:spcBef>
              <a:spcAft>
                <a:spcPts val="75"/>
              </a:spcAft>
              <a:defRPr sz="10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7251" y="857250"/>
            <a:ext cx="3925888" cy="3746500"/>
          </a:xfrm>
        </p:spPr>
        <p:txBody>
          <a:bodyPr/>
          <a:lstStyle>
            <a:lvl1pPr>
              <a:lnSpc>
                <a:spcPct val="100000"/>
              </a:lnSpc>
              <a:spcAft>
                <a:spcPts val="113"/>
              </a:spcAft>
              <a:defRPr sz="1800"/>
            </a:lvl1pPr>
            <a:lvl2pPr>
              <a:spcBef>
                <a:spcPts val="150"/>
              </a:spcBef>
              <a:spcAft>
                <a:spcPts val="75"/>
              </a:spcAft>
              <a:defRPr sz="1500"/>
            </a:lvl2pPr>
            <a:lvl3pPr>
              <a:spcBef>
                <a:spcPts val="150"/>
              </a:spcBef>
              <a:spcAft>
                <a:spcPts val="75"/>
              </a:spcAft>
              <a:defRPr sz="1350"/>
            </a:lvl3pPr>
            <a:lvl4pPr>
              <a:spcBef>
                <a:spcPts val="150"/>
              </a:spcBef>
              <a:spcAft>
                <a:spcPts val="75"/>
              </a:spcAft>
              <a:defRPr sz="1200"/>
            </a:lvl4pPr>
            <a:lvl5pPr>
              <a:spcBef>
                <a:spcPts val="150"/>
              </a:spcBef>
              <a:spcAft>
                <a:spcPts val="75"/>
              </a:spcAft>
              <a:defRPr sz="10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423339" y="736600"/>
            <a:ext cx="4487329" cy="1191"/>
          </a:xfrm>
          <a:prstGeom prst="line">
            <a:avLst/>
          </a:prstGeom>
          <a:ln w="63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>
    <p:wipe dir="r"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. 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328075" y="908050"/>
            <a:ext cx="4286260" cy="3708401"/>
          </a:xfrm>
        </p:spPr>
        <p:txBody>
          <a:bodyPr/>
          <a:lstStyle>
            <a:lvl1pPr>
              <a:lnSpc>
                <a:spcPct val="100000"/>
              </a:lnSpc>
              <a:spcAft>
                <a:spcPts val="113"/>
              </a:spcAft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4887392" y="907771"/>
            <a:ext cx="3925888" cy="3715031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23339" y="736600"/>
            <a:ext cx="4487329" cy="1191"/>
          </a:xfrm>
          <a:prstGeom prst="line">
            <a:avLst/>
          </a:prstGeom>
          <a:ln w="63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>
    <p:wipe dir="r"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. Comparison 2 Column w/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0195" y="954478"/>
            <a:ext cx="4040188" cy="685320"/>
          </a:xfrm>
        </p:spPr>
        <p:txBody>
          <a:bodyPr anchor="t">
            <a:normAutofit/>
          </a:bodyPr>
          <a:lstStyle>
            <a:lvl1pPr marL="0" indent="0">
              <a:lnSpc>
                <a:spcPct val="85000"/>
              </a:lnSpc>
              <a:buNone/>
              <a:defRPr sz="1575" b="0">
                <a:solidFill>
                  <a:schemeClr val="accent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30195" y="1644643"/>
            <a:ext cx="4040188" cy="3009908"/>
          </a:xfrm>
        </p:spPr>
        <p:txBody>
          <a:bodyPr/>
          <a:lstStyle>
            <a:lvl1pPr>
              <a:defRPr sz="15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63567" y="954478"/>
            <a:ext cx="4041775" cy="685320"/>
          </a:xfrm>
        </p:spPr>
        <p:txBody>
          <a:bodyPr anchor="t">
            <a:normAutofit/>
          </a:bodyPr>
          <a:lstStyle>
            <a:lvl1pPr marL="0" indent="0">
              <a:lnSpc>
                <a:spcPct val="85000"/>
              </a:lnSpc>
              <a:buNone/>
              <a:defRPr sz="1575" b="0">
                <a:solidFill>
                  <a:srgbClr val="005A84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63567" y="1644643"/>
            <a:ext cx="4041775" cy="3003557"/>
          </a:xfrm>
        </p:spPr>
        <p:txBody>
          <a:bodyPr/>
          <a:lstStyle>
            <a:lvl1pPr>
              <a:defRPr sz="15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423339" y="736600"/>
            <a:ext cx="4487329" cy="1191"/>
          </a:xfrm>
          <a:prstGeom prst="line">
            <a:avLst/>
          </a:prstGeom>
          <a:ln w="63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>
    <p:wipe dir="r"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. 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328072" y="952501"/>
            <a:ext cx="3989928" cy="3663951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09071" y="952501"/>
            <a:ext cx="3995745" cy="3663951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423339" y="736600"/>
            <a:ext cx="4487329" cy="1191"/>
          </a:xfrm>
          <a:prstGeom prst="line">
            <a:avLst/>
          </a:prstGeom>
          <a:ln w="63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>
    <p:wipe dir="r"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. Title and Char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hart Placeholder 2"/>
          <p:cNvSpPr>
            <a:spLocks noGrp="1"/>
          </p:cNvSpPr>
          <p:nvPr>
            <p:ph type="chart" idx="1"/>
          </p:nvPr>
        </p:nvSpPr>
        <p:spPr>
          <a:xfrm>
            <a:off x="313269" y="857250"/>
            <a:ext cx="8500533" cy="3816350"/>
          </a:xfrm>
        </p:spPr>
        <p:txBody>
          <a:bodyPr/>
          <a:lstStyle/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5" name="Title Placeholder 1"/>
          <p:cNvSpPr>
            <a:spLocks noGrp="1"/>
          </p:cNvSpPr>
          <p:nvPr>
            <p:ph type="title"/>
          </p:nvPr>
        </p:nvSpPr>
        <p:spPr bwMode="auto">
          <a:xfrm>
            <a:off x="325644" y="212598"/>
            <a:ext cx="8074152" cy="384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423339" y="736600"/>
            <a:ext cx="4487329" cy="1191"/>
          </a:xfrm>
          <a:prstGeom prst="line">
            <a:avLst/>
          </a:prstGeom>
          <a:ln w="63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geroPPT_2014_Bkgrd.jpg"/>
          <p:cNvPicPr>
            <a:picLocks noChangeAspect="1"/>
          </p:cNvPicPr>
          <p:nvPr userDrawn="1"/>
        </p:nvPicPr>
        <p:blipFill>
          <a:blip r:embed="rId2">
            <a:grayscl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5" name="Rectangle 14"/>
          <p:cNvSpPr/>
          <p:nvPr userDrawn="1"/>
        </p:nvSpPr>
        <p:spPr>
          <a:xfrm>
            <a:off x="0" y="4851606"/>
            <a:ext cx="9144000" cy="284560"/>
          </a:xfrm>
          <a:prstGeom prst="rect">
            <a:avLst/>
          </a:prstGeom>
          <a:solidFill>
            <a:schemeClr val="accent5">
              <a:alpha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329184" y="2457450"/>
            <a:ext cx="8513064" cy="74295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200" b="0" kern="1200" spc="0">
                <a:solidFill>
                  <a:schemeClr val="accent5"/>
                </a:solidFill>
                <a:latin typeface="Calibri"/>
                <a:cs typeface="Calibri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1403350"/>
            <a:ext cx="8513064" cy="89675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2400" cap="none" baseline="0">
                <a:solidFill>
                  <a:srgbClr val="262626"/>
                </a:solidFill>
                <a:latin typeface="Calibri"/>
                <a:cs typeface="Calibri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2" name="Picture 11" descr="CS_4_Agero_VisualID_RGB_LrgReg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55933" y="215897"/>
            <a:ext cx="1616080" cy="373853"/>
          </a:xfrm>
          <a:prstGeom prst="rect">
            <a:avLst/>
          </a:prstGeom>
        </p:spPr>
      </p:pic>
      <p:sp>
        <p:nvSpPr>
          <p:cNvPr id="9" name="TextBox 8"/>
          <p:cNvSpPr txBox="1"/>
          <p:nvPr userDrawn="1"/>
        </p:nvSpPr>
        <p:spPr>
          <a:xfrm>
            <a:off x="4969939" y="4935365"/>
            <a:ext cx="3987786" cy="178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63" cap="all" dirty="0">
                <a:solidFill>
                  <a:schemeClr val="bg1"/>
                </a:solidFill>
                <a:latin typeface="Calibri"/>
                <a:cs typeface="Calibri"/>
              </a:rPr>
              <a:t>©</a:t>
            </a:r>
            <a:r>
              <a:rPr lang="en-US" sz="563" cap="all" baseline="0" dirty="0">
                <a:solidFill>
                  <a:schemeClr val="bg1"/>
                </a:solidFill>
                <a:latin typeface="Calibri"/>
                <a:cs typeface="Calibri"/>
              </a:rPr>
              <a:t> 2018 </a:t>
            </a:r>
            <a:r>
              <a:rPr lang="en-US" sz="563" cap="all" dirty="0">
                <a:solidFill>
                  <a:schemeClr val="bg1"/>
                </a:solidFill>
                <a:latin typeface="Calibri"/>
                <a:cs typeface="Calibri"/>
              </a:rPr>
              <a:t>Agero, Inc. Proprietary</a:t>
            </a:r>
            <a:r>
              <a:rPr lang="en-US" sz="563" cap="all" baseline="0" dirty="0">
                <a:solidFill>
                  <a:schemeClr val="bg1"/>
                </a:solidFill>
                <a:latin typeface="Calibri"/>
                <a:cs typeface="Calibri"/>
              </a:rPr>
              <a:t> and Confidential. A Cross country Group Company.</a:t>
            </a:r>
            <a:endParaRPr lang="en-US" sz="563" cap="all" dirty="0">
              <a:solidFill>
                <a:schemeClr val="bg1"/>
              </a:solidFill>
              <a:latin typeface="Calibri"/>
              <a:cs typeface="Calibri"/>
            </a:endParaRPr>
          </a:p>
        </p:txBody>
      </p:sp>
    </p:spTree>
  </p:cSld>
  <p:clrMapOvr>
    <a:masterClrMapping/>
  </p:clrMapOvr>
  <p:transition spd="med">
    <p:wipe dir="r"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.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1117600"/>
            <a:ext cx="5486400" cy="27241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31854"/>
            <a:ext cx="5486400" cy="603647"/>
          </a:xfrm>
        </p:spPr>
        <p:txBody>
          <a:bodyPr/>
          <a:lstStyle>
            <a:lvl1pPr marL="0" indent="0">
              <a:lnSpc>
                <a:spcPct val="85000"/>
              </a:lnSpc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423339" y="736600"/>
            <a:ext cx="4487329" cy="1191"/>
          </a:xfrm>
          <a:prstGeom prst="line">
            <a:avLst/>
          </a:prstGeom>
          <a:ln w="63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>
    <p:wipe dir="r"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322262" y="1282700"/>
            <a:ext cx="8559271" cy="34099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6" name="Picture 5" descr="Agero_Triangle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63227" y="208288"/>
            <a:ext cx="522154" cy="391616"/>
          </a:xfrm>
          <a:prstGeom prst="rect">
            <a:avLst/>
          </a:prstGeom>
        </p:spPr>
      </p:pic>
      <p:cxnSp>
        <p:nvCxnSpPr>
          <p:cNvPr id="10" name="Straight Connector 9"/>
          <p:cNvCxnSpPr/>
          <p:nvPr userDrawn="1"/>
        </p:nvCxnSpPr>
        <p:spPr>
          <a:xfrm flipV="1">
            <a:off x="660400" y="4920851"/>
            <a:ext cx="4250264" cy="400"/>
          </a:xfrm>
          <a:prstGeom prst="line">
            <a:avLst/>
          </a:prstGeom>
          <a:ln w="63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 userDrawn="1"/>
        </p:nvSpPr>
        <p:spPr>
          <a:xfrm>
            <a:off x="262465" y="2686050"/>
            <a:ext cx="8627533" cy="19812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  <p:transition spd="med">
    <p:wipe dir="r"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322262" y="1282700"/>
            <a:ext cx="8559271" cy="34099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6" name="Picture 5" descr="Agero_Triangle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63227" y="208288"/>
            <a:ext cx="522154" cy="391616"/>
          </a:xfrm>
          <a:prstGeom prst="rect">
            <a:avLst/>
          </a:prstGeom>
        </p:spPr>
      </p:pic>
      <p:cxnSp>
        <p:nvCxnSpPr>
          <p:cNvPr id="10" name="Straight Connector 9"/>
          <p:cNvCxnSpPr/>
          <p:nvPr userDrawn="1"/>
        </p:nvCxnSpPr>
        <p:spPr>
          <a:xfrm flipV="1">
            <a:off x="660400" y="4920851"/>
            <a:ext cx="4250264" cy="400"/>
          </a:xfrm>
          <a:prstGeom prst="line">
            <a:avLst/>
          </a:prstGeom>
          <a:ln w="63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>
    <p:wipe dir="r"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0" name="Straight Connector 9"/>
          <p:cNvCxnSpPr/>
          <p:nvPr userDrawn="1"/>
        </p:nvCxnSpPr>
        <p:spPr>
          <a:xfrm flipV="1">
            <a:off x="660400" y="4920851"/>
            <a:ext cx="4250264" cy="400"/>
          </a:xfrm>
          <a:prstGeom prst="line">
            <a:avLst/>
          </a:prstGeom>
          <a:ln w="63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CS_4_Agero_VisualID_RGB_LrgReg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09939" y="215900"/>
            <a:ext cx="1070539" cy="247651"/>
          </a:xfrm>
          <a:prstGeom prst="rect">
            <a:avLst/>
          </a:prstGeom>
          <a:effectLst/>
        </p:spPr>
      </p:pic>
    </p:spTree>
  </p:cSld>
  <p:clrMapOvr>
    <a:masterClrMapping/>
  </p:clrMapOvr>
  <p:transition spd="med">
    <p:wipe dir="r"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329184" y="857250"/>
            <a:ext cx="8534400" cy="3922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  <p:transition spd="med">
    <p:wipe dir="r"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  <p:transition spd="med">
    <p:wipe dir="r"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97664401"/>
      </p:ext>
    </p:extLst>
  </p:cSld>
  <p:clrMapOvr>
    <a:masterClrMapping/>
  </p:clrMapOvr>
  <p:transition spd="med">
    <p:wipe dir="r"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9A11B7-D8CF-EB43-AE60-D23C1A97CC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44FC267-5483-624F-9731-7E328907BD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666949536"/>
      </p:ext>
    </p:extLst>
  </p:cSld>
  <p:clrMapOvr>
    <a:masterClrMapping/>
  </p:clrMapOvr>
  <p:transition spd="med">
    <p:wipe dir="r"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C8F9D8-A22D-4B40-AAD4-FAA8FCD9FE18}" type="datetimeFigureOut">
              <a:rPr lang="en-US" smtClean="0"/>
              <a:t>5/2/18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65867-20B7-46CC-993D-E3402D2C18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10063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C8F9D8-A22D-4B40-AAD4-FAA8FCD9FE18}" type="datetimeFigureOut">
              <a:rPr lang="en-US" smtClean="0"/>
              <a:t>5/2/18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65867-20B7-46CC-993D-E3402D2C18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9918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 White Background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329184" y="857250"/>
            <a:ext cx="8534400" cy="3922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 spd="med">
    <p:wipe dir="r"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C8F9D8-A22D-4B40-AAD4-FAA8FCD9FE18}" type="datetimeFigureOut">
              <a:rPr lang="en-US" smtClean="0"/>
              <a:t>5/2/18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65867-20B7-46CC-993D-E3402D2C18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91140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6715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69219"/>
            <a:ext cx="386715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C8F9D8-A22D-4B40-AAD4-FAA8FCD9FE18}" type="datetimeFigureOut">
              <a:rPr lang="en-US" smtClean="0"/>
              <a:t>5/2/18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65867-20B7-46CC-993D-E3402D2C18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10151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9" y="1260872"/>
            <a:ext cx="3868737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9" y="1878806"/>
            <a:ext cx="3868737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788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788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C8F9D8-A22D-4B40-AAD4-FAA8FCD9FE18}" type="datetimeFigureOut">
              <a:rPr lang="en-US" smtClean="0"/>
              <a:t>5/2/18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65867-20B7-46CC-993D-E3402D2C18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0469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C8F9D8-A22D-4B40-AAD4-FAA8FCD9FE18}" type="datetimeFigureOut">
              <a:rPr lang="en-US" smtClean="0"/>
              <a:t>5/2/18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65867-20B7-46CC-993D-E3402D2C18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47204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C8F9D8-A22D-4B40-AAD4-FAA8FCD9FE18}" type="datetimeFigureOut">
              <a:rPr lang="en-US" smtClean="0"/>
              <a:t>5/2/18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65867-20B7-46CC-993D-E3402D2C18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31797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9" y="342900"/>
            <a:ext cx="2949575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9" y="1543050"/>
            <a:ext cx="2949575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C8F9D8-A22D-4B40-AAD4-FAA8FCD9FE18}" type="datetimeFigureOut">
              <a:rPr lang="en-US" smtClean="0"/>
              <a:t>5/2/18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65867-20B7-46CC-993D-E3402D2C18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9033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9" y="342900"/>
            <a:ext cx="2949575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9" y="1543050"/>
            <a:ext cx="2949575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C8F9D8-A22D-4B40-AAD4-FAA8FCD9FE18}" type="datetimeFigureOut">
              <a:rPr lang="en-US" smtClean="0"/>
              <a:t>5/2/18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65867-20B7-46CC-993D-E3402D2C18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98210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C8F9D8-A22D-4B40-AAD4-FAA8FCD9FE18}" type="datetimeFigureOut">
              <a:rPr lang="en-US" smtClean="0"/>
              <a:t>5/2/18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65867-20B7-46CC-993D-E3402D2C18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7712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273844"/>
            <a:ext cx="57626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C8F9D8-A22D-4B40-AAD4-FAA8FCD9FE18}" type="datetimeFigureOut">
              <a:rPr lang="en-US" smtClean="0"/>
              <a:t>5/2/18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65867-20B7-46CC-993D-E3402D2C18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4612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 Main Layout w/ Red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329184" y="857250"/>
            <a:ext cx="8534400" cy="3922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23339" y="736600"/>
            <a:ext cx="4487329" cy="1191"/>
          </a:xfrm>
          <a:prstGeom prst="line">
            <a:avLst/>
          </a:prstGeom>
          <a:ln w="63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. Redline w/Gray B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329184" y="857250"/>
            <a:ext cx="8534400" cy="3175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23339" y="736600"/>
            <a:ext cx="4487329" cy="1191"/>
          </a:xfrm>
          <a:prstGeom prst="line">
            <a:avLst/>
          </a:prstGeom>
          <a:ln w="63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 userDrawn="1"/>
        </p:nvSpPr>
        <p:spPr>
          <a:xfrm>
            <a:off x="0" y="3941882"/>
            <a:ext cx="9144000" cy="72142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0" y="3943350"/>
            <a:ext cx="9144000" cy="723900"/>
          </a:xfrm>
        </p:spPr>
        <p:txBody>
          <a:bodyPr anchor="ctr">
            <a:normAutofit/>
          </a:bodyPr>
          <a:lstStyle>
            <a:lvl1pPr algn="ctr">
              <a:defRPr sz="1500">
                <a:solidFill>
                  <a:srgbClr val="C21123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  <p:transition spd="med"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. Redline w/Small Gray B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329184" y="857251"/>
            <a:ext cx="8534400" cy="3225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423339" y="736600"/>
            <a:ext cx="4487329" cy="1191"/>
          </a:xfrm>
          <a:prstGeom prst="line">
            <a:avLst/>
          </a:prstGeom>
          <a:ln w="63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 userDrawn="1"/>
        </p:nvSpPr>
        <p:spPr>
          <a:xfrm>
            <a:off x="0" y="4052455"/>
            <a:ext cx="9144000" cy="48779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0" y="4057650"/>
            <a:ext cx="9144000" cy="488950"/>
          </a:xfrm>
        </p:spPr>
        <p:txBody>
          <a:bodyPr anchor="ctr">
            <a:normAutofit/>
          </a:bodyPr>
          <a:lstStyle>
            <a:lvl1pPr algn="ctr">
              <a:defRPr sz="1500">
                <a:solidFill>
                  <a:srgbClr val="C21123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  <p:transition spd="med"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. Top Small Gray Ba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329184" y="1422400"/>
            <a:ext cx="8534400" cy="335762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23339" y="736600"/>
            <a:ext cx="4487329" cy="1191"/>
          </a:xfrm>
          <a:prstGeom prst="line">
            <a:avLst/>
          </a:prstGeom>
          <a:ln w="63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 userDrawn="1"/>
        </p:nvSpPr>
        <p:spPr>
          <a:xfrm>
            <a:off x="0" y="873921"/>
            <a:ext cx="9144000" cy="4261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0" y="882650"/>
            <a:ext cx="9144000" cy="406400"/>
          </a:xfrm>
        </p:spPr>
        <p:txBody>
          <a:bodyPr anchor="ctr">
            <a:normAutofit/>
          </a:bodyPr>
          <a:lstStyle>
            <a:lvl1pPr algn="ctr">
              <a:defRPr sz="1500">
                <a:solidFill>
                  <a:srgbClr val="C21123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  <p:transition spd="med"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. Red line, Targe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329184" y="857251"/>
            <a:ext cx="8534400" cy="13589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423339" y="736600"/>
            <a:ext cx="4487329" cy="1191"/>
          </a:xfrm>
          <a:prstGeom prst="line">
            <a:avLst/>
          </a:prstGeom>
          <a:ln w="63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Oval 9"/>
          <p:cNvSpPr/>
          <p:nvPr/>
        </p:nvSpPr>
        <p:spPr>
          <a:xfrm>
            <a:off x="2258767" y="1356508"/>
            <a:ext cx="4646858" cy="3485144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3088489" y="1978799"/>
            <a:ext cx="2987414" cy="2240561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3900672" y="2589378"/>
            <a:ext cx="1363051" cy="1019405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50" dirty="0"/>
          </a:p>
        </p:txBody>
      </p:sp>
    </p:spTree>
  </p:cSld>
  <p:clrMapOvr>
    <a:masterClrMapping/>
  </p:clrMapOvr>
  <p:transition spd="med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image" Target="../media/image1.png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5.xml"/><Relationship Id="rId3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4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39.xml"/><Relationship Id="rId1" Type="http://schemas.openxmlformats.org/officeDocument/2006/relationships/slideLayout" Target="../slideLayouts/slideLayout38.xml"/><Relationship Id="rId6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4857750"/>
            <a:ext cx="9144000" cy="284560"/>
          </a:xfrm>
          <a:prstGeom prst="rect">
            <a:avLst/>
          </a:prstGeom>
          <a:solidFill>
            <a:schemeClr val="bg1"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/>
              <a:cs typeface="Calibri"/>
            </a:endParaRPr>
          </a:p>
        </p:txBody>
      </p:sp>
      <p:sp>
        <p:nvSpPr>
          <p:cNvPr id="1027" name="Title Placeholder 1"/>
          <p:cNvSpPr>
            <a:spLocks noGrp="1"/>
          </p:cNvSpPr>
          <p:nvPr>
            <p:ph type="title"/>
          </p:nvPr>
        </p:nvSpPr>
        <p:spPr bwMode="auto">
          <a:xfrm>
            <a:off x="325642" y="215904"/>
            <a:ext cx="8073289" cy="3809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950597" y="4831371"/>
            <a:ext cx="3894665" cy="178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63" cap="all" dirty="0">
                <a:solidFill>
                  <a:srgbClr val="848483"/>
                </a:solidFill>
                <a:latin typeface="Calibri"/>
                <a:cs typeface="Calibri"/>
              </a:rPr>
              <a:t>©</a:t>
            </a:r>
            <a:r>
              <a:rPr lang="en-US" sz="563" cap="all" baseline="0" dirty="0">
                <a:solidFill>
                  <a:srgbClr val="848483"/>
                </a:solidFill>
                <a:latin typeface="Calibri"/>
                <a:cs typeface="Calibri"/>
              </a:rPr>
              <a:t> 2018 </a:t>
            </a:r>
            <a:r>
              <a:rPr lang="en-US" sz="563" cap="all" dirty="0">
                <a:solidFill>
                  <a:srgbClr val="848483"/>
                </a:solidFill>
                <a:latin typeface="Calibri"/>
                <a:cs typeface="Calibri"/>
              </a:rPr>
              <a:t>Agero, Inc. Proprietary</a:t>
            </a:r>
            <a:r>
              <a:rPr lang="en-US" sz="563" cap="all" baseline="0" dirty="0">
                <a:solidFill>
                  <a:srgbClr val="848483"/>
                </a:solidFill>
                <a:latin typeface="Calibri"/>
                <a:cs typeface="Calibri"/>
              </a:rPr>
              <a:t> and Confidential. A Cross country Group Company.</a:t>
            </a:r>
            <a:endParaRPr lang="en-US" sz="563" cap="all" dirty="0">
              <a:solidFill>
                <a:srgbClr val="848483"/>
              </a:solidFill>
              <a:latin typeface="Calibri"/>
              <a:cs typeface="Calibri"/>
            </a:endParaRPr>
          </a:p>
        </p:txBody>
      </p:sp>
      <p:sp>
        <p:nvSpPr>
          <p:cNvPr id="12" name="Text Placeholder 11"/>
          <p:cNvSpPr>
            <a:spLocks noGrp="1"/>
          </p:cNvSpPr>
          <p:nvPr>
            <p:ph type="body" idx="1"/>
          </p:nvPr>
        </p:nvSpPr>
        <p:spPr>
          <a:xfrm>
            <a:off x="325642" y="857250"/>
            <a:ext cx="8527883" cy="3924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8" name="Picture 7" descr="Agero_Triangle.png"/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8398931" y="208288"/>
            <a:ext cx="486450" cy="391616"/>
          </a:xfrm>
          <a:prstGeom prst="rect">
            <a:avLst/>
          </a:prstGeom>
          <a:effectLst/>
        </p:spPr>
      </p:pic>
      <p:sp>
        <p:nvSpPr>
          <p:cNvPr id="9" name="Slide Number Placeholder 2"/>
          <p:cNvSpPr txBox="1">
            <a:spLocks/>
          </p:cNvSpPr>
          <p:nvPr/>
        </p:nvSpPr>
        <p:spPr>
          <a:xfrm>
            <a:off x="76204" y="4768051"/>
            <a:ext cx="457199" cy="273844"/>
          </a:xfrm>
          <a:prstGeom prst="rect">
            <a:avLst/>
          </a:prstGeom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rgbClr val="848483"/>
                </a:solidFill>
              </a:defRPr>
            </a:lvl1pPr>
          </a:lstStyle>
          <a:p>
            <a:pPr marL="0" marR="0" lvl="0" indent="0" algn="r" defTabSz="3429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ED13388-D469-4CF5-8183-5358F8298C82}" type="slidenum">
              <a:rPr kumimoji="0" lang="en-US" sz="750" b="0" i="0" u="none" strike="noStrike" kern="1200" cap="none" spc="0" normalizeH="0" baseline="0" noProof="0" smtClean="0">
                <a:ln>
                  <a:noFill/>
                </a:ln>
                <a:solidFill>
                  <a:srgbClr val="848483"/>
                </a:solidFill>
                <a:effectLst/>
                <a:uLnTx/>
                <a:uFillTx/>
                <a:latin typeface="Calibri"/>
                <a:ea typeface="ＭＳ Ｐゴシック" charset="-128"/>
                <a:cs typeface="Calibri"/>
              </a:rPr>
              <a:pPr marL="0" marR="0" lvl="0" indent="0" algn="r" defTabSz="3429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750" b="0" i="0" u="none" strike="noStrike" kern="1200" cap="none" spc="0" normalizeH="0" baseline="0" noProof="0" dirty="0">
              <a:ln>
                <a:noFill/>
              </a:ln>
              <a:solidFill>
                <a:srgbClr val="848483"/>
              </a:solidFill>
              <a:effectLst/>
              <a:uLnTx/>
              <a:uFillTx/>
              <a:latin typeface="Calibri"/>
              <a:ea typeface="ＭＳ Ｐゴシック" charset="-128"/>
              <a:cs typeface="Calibri"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>
            <a:off x="592668" y="4920851"/>
            <a:ext cx="4317997" cy="1191"/>
          </a:xfrm>
          <a:prstGeom prst="line">
            <a:avLst/>
          </a:prstGeom>
          <a:ln w="63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37" r:id="rId1"/>
    <p:sldLayoutId id="2147483854" r:id="rId2"/>
    <p:sldLayoutId id="2147483875" r:id="rId3"/>
    <p:sldLayoutId id="2147483871" r:id="rId4"/>
    <p:sldLayoutId id="2147483879" r:id="rId5"/>
    <p:sldLayoutId id="2147483880" r:id="rId6"/>
    <p:sldLayoutId id="2147483868" r:id="rId7"/>
    <p:sldLayoutId id="2147483891" r:id="rId8"/>
    <p:sldLayoutId id="2147483896" r:id="rId9"/>
    <p:sldLayoutId id="2147483881" r:id="rId10"/>
    <p:sldLayoutId id="2147483911" r:id="rId11"/>
    <p:sldLayoutId id="2147483895" r:id="rId12"/>
    <p:sldLayoutId id="2147483893" r:id="rId13"/>
    <p:sldLayoutId id="2147483894" r:id="rId14"/>
    <p:sldLayoutId id="2147483905" r:id="rId15"/>
    <p:sldLayoutId id="2147483904" r:id="rId16"/>
    <p:sldLayoutId id="2147483872" r:id="rId17"/>
    <p:sldLayoutId id="2147483892" r:id="rId18"/>
    <p:sldLayoutId id="2147483884" r:id="rId19"/>
    <p:sldLayoutId id="2147483910" r:id="rId20"/>
    <p:sldLayoutId id="2147483883" r:id="rId21"/>
    <p:sldLayoutId id="2147483878" r:id="rId22"/>
    <p:sldLayoutId id="2147483909" r:id="rId23"/>
    <p:sldLayoutId id="2147483897" r:id="rId24"/>
    <p:sldLayoutId id="2147483840" r:id="rId25"/>
    <p:sldLayoutId id="2147483841" r:id="rId26"/>
    <p:sldLayoutId id="2147483842" r:id="rId27"/>
    <p:sldLayoutId id="2147483846" r:id="rId28"/>
    <p:sldLayoutId id="2147483845" r:id="rId29"/>
    <p:sldLayoutId id="2147483844" r:id="rId30"/>
    <p:sldLayoutId id="2147483899" r:id="rId31"/>
    <p:sldLayoutId id="2147483900" r:id="rId32"/>
    <p:sldLayoutId id="2147483901" r:id="rId33"/>
    <p:sldLayoutId id="2147483907" r:id="rId34"/>
    <p:sldLayoutId id="2147483908" r:id="rId35"/>
    <p:sldLayoutId id="2147483912" r:id="rId36"/>
    <p:sldLayoutId id="2147483925" r:id="rId37"/>
  </p:sldLayoutIdLst>
  <p:transition spd="med">
    <p:wipe dir="r"/>
  </p:transition>
  <p:hf hdr="0" dt="0"/>
  <p:txStyles>
    <p:titleStyle>
      <a:lvl1pPr algn="l" defTabSz="342900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1800" b="0" kern="1200" cap="none" spc="0">
          <a:solidFill>
            <a:schemeClr val="tx1">
              <a:lumMod val="50000"/>
            </a:schemeClr>
          </a:solidFill>
          <a:effectLst/>
          <a:latin typeface="Calibri"/>
          <a:ea typeface="ＭＳ Ｐゴシック" charset="0"/>
          <a:cs typeface="Calibri"/>
        </a:defRPr>
      </a:lvl1pPr>
      <a:lvl2pPr algn="l" defTabSz="342900" rtl="0" eaLnBrk="1" fontAlgn="base" hangingPunct="1">
        <a:spcBef>
          <a:spcPct val="0"/>
        </a:spcBef>
        <a:spcAft>
          <a:spcPct val="0"/>
        </a:spcAft>
        <a:defRPr sz="1800" b="1">
          <a:solidFill>
            <a:srgbClr val="FFFFFF"/>
          </a:solidFill>
          <a:latin typeface="Arial" charset="0"/>
          <a:ea typeface="ＭＳ Ｐゴシック" charset="0"/>
          <a:cs typeface="ＭＳ Ｐゴシック" charset="0"/>
        </a:defRPr>
      </a:lvl2pPr>
      <a:lvl3pPr algn="l" defTabSz="342900" rtl="0" eaLnBrk="1" fontAlgn="base" hangingPunct="1">
        <a:spcBef>
          <a:spcPct val="0"/>
        </a:spcBef>
        <a:spcAft>
          <a:spcPct val="0"/>
        </a:spcAft>
        <a:defRPr sz="1800" b="1">
          <a:solidFill>
            <a:srgbClr val="FFFFFF"/>
          </a:solidFill>
          <a:latin typeface="Arial" charset="0"/>
          <a:ea typeface="ＭＳ Ｐゴシック" charset="0"/>
          <a:cs typeface="ＭＳ Ｐゴシック" charset="0"/>
        </a:defRPr>
      </a:lvl3pPr>
      <a:lvl4pPr algn="l" defTabSz="342900" rtl="0" eaLnBrk="1" fontAlgn="base" hangingPunct="1">
        <a:spcBef>
          <a:spcPct val="0"/>
        </a:spcBef>
        <a:spcAft>
          <a:spcPct val="0"/>
        </a:spcAft>
        <a:defRPr sz="1800" b="1">
          <a:solidFill>
            <a:srgbClr val="FFFFFF"/>
          </a:solidFill>
          <a:latin typeface="Arial" charset="0"/>
          <a:ea typeface="ＭＳ Ｐゴシック" charset="0"/>
          <a:cs typeface="ＭＳ Ｐゴシック" charset="0"/>
        </a:defRPr>
      </a:lvl4pPr>
      <a:lvl5pPr algn="l" defTabSz="342900" rtl="0" eaLnBrk="1" fontAlgn="base" hangingPunct="1">
        <a:spcBef>
          <a:spcPct val="0"/>
        </a:spcBef>
        <a:spcAft>
          <a:spcPct val="0"/>
        </a:spcAft>
        <a:defRPr sz="1800" b="1">
          <a:solidFill>
            <a:srgbClr val="FFFFFF"/>
          </a:solidFill>
          <a:latin typeface="Arial" charset="0"/>
          <a:ea typeface="ＭＳ Ｐゴシック" charset="0"/>
          <a:cs typeface="ＭＳ Ｐゴシック" charset="0"/>
        </a:defRPr>
      </a:lvl5pPr>
      <a:lvl6pPr marL="342900" algn="l" defTabSz="342900" rtl="0" eaLnBrk="1" fontAlgn="base" hangingPunct="1">
        <a:spcBef>
          <a:spcPct val="0"/>
        </a:spcBef>
        <a:spcAft>
          <a:spcPct val="0"/>
        </a:spcAft>
        <a:defRPr sz="1800" b="1">
          <a:solidFill>
            <a:srgbClr val="FFFFFF"/>
          </a:solidFill>
          <a:latin typeface="Arial" charset="0"/>
          <a:ea typeface="ＭＳ Ｐゴシック" charset="0"/>
          <a:cs typeface="ＭＳ Ｐゴシック" charset="0"/>
        </a:defRPr>
      </a:lvl6pPr>
      <a:lvl7pPr marL="685800" algn="l" defTabSz="342900" rtl="0" eaLnBrk="1" fontAlgn="base" hangingPunct="1">
        <a:spcBef>
          <a:spcPct val="0"/>
        </a:spcBef>
        <a:spcAft>
          <a:spcPct val="0"/>
        </a:spcAft>
        <a:defRPr sz="1800" b="1">
          <a:solidFill>
            <a:srgbClr val="FFFFFF"/>
          </a:solidFill>
          <a:latin typeface="Arial" charset="0"/>
          <a:ea typeface="ＭＳ Ｐゴシック" charset="0"/>
          <a:cs typeface="ＭＳ Ｐゴシック" charset="0"/>
        </a:defRPr>
      </a:lvl7pPr>
      <a:lvl8pPr marL="1028700" algn="l" defTabSz="342900" rtl="0" eaLnBrk="1" fontAlgn="base" hangingPunct="1">
        <a:spcBef>
          <a:spcPct val="0"/>
        </a:spcBef>
        <a:spcAft>
          <a:spcPct val="0"/>
        </a:spcAft>
        <a:defRPr sz="1800" b="1">
          <a:solidFill>
            <a:srgbClr val="FFFFFF"/>
          </a:solidFill>
          <a:latin typeface="Arial" charset="0"/>
          <a:ea typeface="ＭＳ Ｐゴシック" charset="0"/>
          <a:cs typeface="ＭＳ Ｐゴシック" charset="0"/>
        </a:defRPr>
      </a:lvl8pPr>
      <a:lvl9pPr marL="1371600" algn="l" defTabSz="342900" rtl="0" eaLnBrk="1" fontAlgn="base" hangingPunct="1">
        <a:spcBef>
          <a:spcPct val="0"/>
        </a:spcBef>
        <a:spcAft>
          <a:spcPct val="0"/>
        </a:spcAft>
        <a:defRPr sz="1800" b="1">
          <a:solidFill>
            <a:srgbClr val="FFFFFF"/>
          </a:solidFill>
          <a:latin typeface="Arial" charset="0"/>
          <a:ea typeface="ＭＳ Ｐゴシック" charset="0"/>
          <a:cs typeface="ＭＳ Ｐゴシック" charset="0"/>
        </a:defRPr>
      </a:lvl9pPr>
    </p:titleStyle>
    <p:bodyStyle>
      <a:lvl1pPr marL="0" indent="0" algn="l" defTabSz="342900" rtl="0" eaLnBrk="1" fontAlgn="base" hangingPunct="1">
        <a:lnSpc>
          <a:spcPct val="90000"/>
        </a:lnSpc>
        <a:spcBef>
          <a:spcPct val="0"/>
        </a:spcBef>
        <a:spcAft>
          <a:spcPts val="113"/>
        </a:spcAft>
        <a:buSzPct val="100000"/>
        <a:buNone/>
        <a:defRPr sz="1650" b="0" kern="1200">
          <a:solidFill>
            <a:srgbClr val="262626"/>
          </a:solidFill>
          <a:effectLst/>
          <a:latin typeface="Calibri"/>
          <a:ea typeface="ＭＳ Ｐゴシック" charset="0"/>
          <a:cs typeface="Calibri"/>
        </a:defRPr>
      </a:lvl1pPr>
      <a:lvl2pPr marL="129779" indent="-129779" algn="l" defTabSz="342900" rtl="0" eaLnBrk="1" fontAlgn="base" hangingPunct="1">
        <a:lnSpc>
          <a:spcPct val="100000"/>
        </a:lnSpc>
        <a:spcBef>
          <a:spcPts val="225"/>
        </a:spcBef>
        <a:spcAft>
          <a:spcPts val="0"/>
        </a:spcAft>
        <a:buClr>
          <a:schemeClr val="accent5"/>
        </a:buClr>
        <a:buSzPct val="100000"/>
        <a:buFont typeface="Arial"/>
        <a:buChar char="•"/>
        <a:defRPr sz="1500" kern="1200" baseline="0">
          <a:solidFill>
            <a:schemeClr val="tx1"/>
          </a:solidFill>
          <a:effectLst/>
          <a:latin typeface="Calibri"/>
          <a:ea typeface="ＭＳ Ｐゴシック" charset="0"/>
          <a:cs typeface="Calibri"/>
        </a:defRPr>
      </a:lvl2pPr>
      <a:lvl3pPr marL="298847" indent="-127397" algn="l" defTabSz="342900" rtl="0" eaLnBrk="1" fontAlgn="base" hangingPunct="1">
        <a:lnSpc>
          <a:spcPct val="100000"/>
        </a:lnSpc>
        <a:spcBef>
          <a:spcPts val="225"/>
        </a:spcBef>
        <a:spcAft>
          <a:spcPts val="0"/>
        </a:spcAft>
        <a:buClrTx/>
        <a:buSzPct val="100000"/>
        <a:buFont typeface="Lucida Grande"/>
        <a:buChar char="-"/>
        <a:defRPr sz="1350" kern="1200">
          <a:solidFill>
            <a:schemeClr val="tx1"/>
          </a:solidFill>
          <a:effectLst/>
          <a:latin typeface="Calibri"/>
          <a:ea typeface="ＭＳ Ｐゴシック" charset="0"/>
          <a:cs typeface="Calibri"/>
        </a:defRPr>
      </a:lvl3pPr>
      <a:lvl4pPr marL="432197" indent="-89297" algn="l" defTabSz="342900" rtl="0" eaLnBrk="1" fontAlgn="base" hangingPunct="1">
        <a:lnSpc>
          <a:spcPct val="100000"/>
        </a:lnSpc>
        <a:spcBef>
          <a:spcPts val="225"/>
        </a:spcBef>
        <a:spcAft>
          <a:spcPts val="0"/>
        </a:spcAft>
        <a:buClr>
          <a:schemeClr val="accent5"/>
        </a:buClr>
        <a:buSzPct val="80000"/>
        <a:buFont typeface="Arial"/>
        <a:buChar char="•"/>
        <a:defRPr sz="1200" kern="1200">
          <a:solidFill>
            <a:schemeClr val="tx1"/>
          </a:solidFill>
          <a:effectLst/>
          <a:latin typeface="Calibri"/>
          <a:ea typeface="ＭＳ Ｐゴシック" charset="0"/>
          <a:cs typeface="Calibri"/>
        </a:defRPr>
      </a:lvl4pPr>
      <a:lvl5pPr marL="603647" indent="-133350" algn="l" defTabSz="342900" rtl="0" eaLnBrk="1" fontAlgn="base" hangingPunct="1">
        <a:lnSpc>
          <a:spcPct val="100000"/>
        </a:lnSpc>
        <a:spcBef>
          <a:spcPts val="225"/>
        </a:spcBef>
        <a:spcAft>
          <a:spcPts val="0"/>
        </a:spcAft>
        <a:buClrTx/>
        <a:buSzPct val="100000"/>
        <a:buFont typeface="Lucida Grande"/>
        <a:buChar char="-"/>
        <a:defRPr sz="1050" kern="1200">
          <a:solidFill>
            <a:schemeClr val="tx1"/>
          </a:solidFill>
          <a:effectLst/>
          <a:latin typeface="Calibri"/>
          <a:ea typeface="ＭＳ Ｐゴシック" charset="0"/>
          <a:cs typeface="Calibri"/>
        </a:defRPr>
      </a:lvl5pPr>
      <a:lvl6pPr marL="617220" indent="205740" algn="l" defTabSz="342900" rtl="0" eaLnBrk="1" latinLnBrk="0" hangingPunct="1">
        <a:lnSpc>
          <a:spcPct val="110000"/>
        </a:lnSpc>
        <a:spcBef>
          <a:spcPts val="0"/>
        </a:spcBef>
        <a:spcAft>
          <a:spcPts val="450"/>
        </a:spcAft>
        <a:buSzPct val="100000"/>
        <a:buFontTx/>
        <a:buBlip>
          <a:blip r:embed="rId40"/>
        </a:buBlip>
        <a:defRPr sz="1050" kern="1200" baseline="0">
          <a:solidFill>
            <a:schemeClr val="bg2"/>
          </a:solidFill>
          <a:latin typeface="+mn-lt"/>
          <a:ea typeface="+mn-ea"/>
          <a:cs typeface="+mn-cs"/>
        </a:defRPr>
      </a:lvl6pPr>
      <a:lvl7pPr marL="617220" indent="205740" algn="l" defTabSz="342900" rtl="0" eaLnBrk="1" latinLnBrk="0" hangingPunct="1">
        <a:lnSpc>
          <a:spcPct val="110000"/>
        </a:lnSpc>
        <a:spcBef>
          <a:spcPts val="0"/>
        </a:spcBef>
        <a:spcAft>
          <a:spcPts val="450"/>
        </a:spcAft>
        <a:buSzPct val="100000"/>
        <a:buFontTx/>
        <a:buBlip>
          <a:blip r:embed="rId40"/>
        </a:buBlip>
        <a:defRPr sz="1050" kern="1200" baseline="0">
          <a:solidFill>
            <a:schemeClr val="bg2"/>
          </a:solidFill>
          <a:latin typeface="+mn-lt"/>
          <a:ea typeface="+mn-ea"/>
          <a:cs typeface="+mn-cs"/>
        </a:defRPr>
      </a:lvl7pPr>
      <a:lvl8pPr marL="617220" indent="205740" algn="l" defTabSz="342900" rtl="0" eaLnBrk="1" latinLnBrk="0" hangingPunct="1">
        <a:lnSpc>
          <a:spcPct val="110000"/>
        </a:lnSpc>
        <a:spcBef>
          <a:spcPts val="0"/>
        </a:spcBef>
        <a:spcAft>
          <a:spcPts val="450"/>
        </a:spcAft>
        <a:buSzPct val="100000"/>
        <a:buFontTx/>
        <a:buBlip>
          <a:blip r:embed="rId40"/>
        </a:buBlip>
        <a:defRPr sz="1050" kern="1200" baseline="0">
          <a:solidFill>
            <a:schemeClr val="bg2"/>
          </a:solidFill>
          <a:latin typeface="+mn-lt"/>
          <a:ea typeface="+mn-ea"/>
          <a:cs typeface="+mn-cs"/>
        </a:defRPr>
      </a:lvl8pPr>
      <a:lvl9pPr marL="617220" indent="205740" algn="l" defTabSz="342900" rtl="0" eaLnBrk="1" latinLnBrk="0" hangingPunct="1">
        <a:lnSpc>
          <a:spcPct val="110000"/>
        </a:lnSpc>
        <a:spcBef>
          <a:spcPts val="0"/>
        </a:spcBef>
        <a:spcAft>
          <a:spcPts val="450"/>
        </a:spcAft>
        <a:buSzPct val="100000"/>
        <a:buFontTx/>
        <a:buBlip>
          <a:blip r:embed="rId40"/>
        </a:buBlip>
        <a:defRPr sz="1050" kern="1200" baseline="0">
          <a:solidFill>
            <a:schemeClr val="bg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8F9D8-A22D-4B40-AAD4-FAA8FCD9FE18}" type="datetimeFigureOut">
              <a:rPr lang="en-US" smtClean="0"/>
              <a:t>5/2/18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565867-20B7-46CC-993D-E3402D2C18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5201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4" r:id="rId1"/>
    <p:sldLayoutId id="2147483915" r:id="rId2"/>
    <p:sldLayoutId id="2147483916" r:id="rId3"/>
    <p:sldLayoutId id="2147483917" r:id="rId4"/>
    <p:sldLayoutId id="2147483918" r:id="rId5"/>
    <p:sldLayoutId id="2147483919" r:id="rId6"/>
    <p:sldLayoutId id="2147483920" r:id="rId7"/>
    <p:sldLayoutId id="2147483921" r:id="rId8"/>
    <p:sldLayoutId id="2147483922" r:id="rId9"/>
    <p:sldLayoutId id="2147483923" r:id="rId10"/>
    <p:sldLayoutId id="2147483924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hyperlink" Target="file:////Applications/Google%20Chrome.app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5.xml"/><Relationship Id="rId4" Type="http://schemas.openxmlformats.org/officeDocument/2006/relationships/image" Target="../media/image26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7.xml"/><Relationship Id="rId5" Type="http://schemas.openxmlformats.org/officeDocument/2006/relationships/image" Target="../media/image29.emf"/><Relationship Id="rId4" Type="http://schemas.openxmlformats.org/officeDocument/2006/relationships/image" Target="../media/image28.em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eg"/><Relationship Id="rId3" Type="http://schemas.openxmlformats.org/officeDocument/2006/relationships/image" Target="../media/image30.jpe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3.jpeg"/><Relationship Id="rId5" Type="http://schemas.openxmlformats.org/officeDocument/2006/relationships/image" Target="../media/image32.gif"/><Relationship Id="rId4" Type="http://schemas.openxmlformats.org/officeDocument/2006/relationships/image" Target="../media/image31.jpg"/><Relationship Id="rId9" Type="http://schemas.openxmlformats.org/officeDocument/2006/relationships/image" Target="../media/image36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rsanta/odsc_18_sigproc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.xml"/><Relationship Id="rId5" Type="http://schemas.openxmlformats.org/officeDocument/2006/relationships/image" Target="../media/image8.tiff"/><Relationship Id="rId4" Type="http://schemas.openxmlformats.org/officeDocument/2006/relationships/image" Target="../media/image7.tif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9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7" Type="http://schemas.openxmlformats.org/officeDocument/2006/relationships/image" Target="../media/image13.tiff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.xml"/><Relationship Id="rId6" Type="http://schemas.openxmlformats.org/officeDocument/2006/relationships/image" Target="../media/image12.tiff"/><Relationship Id="rId5" Type="http://schemas.openxmlformats.org/officeDocument/2006/relationships/image" Target="../media/image11.tiff"/><Relationship Id="rId4" Type="http://schemas.openxmlformats.org/officeDocument/2006/relationships/image" Target="../media/image10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3.xml"/><Relationship Id="rId5" Type="http://schemas.openxmlformats.org/officeDocument/2006/relationships/image" Target="../media/image15.emf"/><Relationship Id="rId4" Type="http://schemas.openxmlformats.org/officeDocument/2006/relationships/image" Target="../media/image14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7" Type="http://schemas.openxmlformats.org/officeDocument/2006/relationships/image" Target="../media/image19.emf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4.xml"/><Relationship Id="rId6" Type="http://schemas.openxmlformats.org/officeDocument/2006/relationships/image" Target="../media/image18.emf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file:////Applications/Google%20Chrome.app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4.emf"/><Relationship Id="rId5" Type="http://schemas.openxmlformats.org/officeDocument/2006/relationships/image" Target="../media/image23.emf"/><Relationship Id="rId4" Type="http://schemas.openxmlformats.org/officeDocument/2006/relationships/image" Target="../media/image22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i="1" dirty="0"/>
              <a:t>Keith R. Santarelli, Ph. D.</a:t>
            </a:r>
          </a:p>
          <a:p>
            <a:r>
              <a:rPr lang="en-US" i="1" dirty="0"/>
              <a:t>Data Scientist, </a:t>
            </a:r>
            <a:r>
              <a:rPr lang="en-US" i="1" dirty="0" err="1"/>
              <a:t>Agero</a:t>
            </a:r>
            <a:r>
              <a:rPr lang="en-US" i="1" dirty="0"/>
              <a:t> Inc.</a:t>
            </a:r>
          </a:p>
          <a:p>
            <a:endParaRPr lang="en-US" i="1" dirty="0"/>
          </a:p>
          <a:p>
            <a:r>
              <a:rPr lang="en-US" i="1" dirty="0"/>
              <a:t>ODSC East, May 2018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300" dirty="0"/>
              <a:t>Making the Most of Your Time (Series)</a:t>
            </a:r>
            <a:br>
              <a:rPr lang="en-US" sz="3300" dirty="0"/>
            </a:br>
            <a:r>
              <a:rPr lang="en-US" sz="2325" i="1" dirty="0"/>
              <a:t>Signal Processing for Machine Learning Applications</a:t>
            </a:r>
            <a:br>
              <a:rPr lang="en-US" sz="3300" dirty="0"/>
            </a:br>
            <a:endParaRPr lang="en-US" i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45EEC3-28A0-1A4F-AE5F-C9B53D05DC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613163" cy="797147"/>
          </a:xfrm>
          <a:prstGeom prst="rect">
            <a:avLst/>
          </a:prstGeom>
        </p:spPr>
      </p:pic>
    </p:spTree>
  </p:cSld>
  <p:clrMapOvr>
    <a:masterClrMapping/>
  </p:clrMapOvr>
  <p:transition spd="med" advTm="59612">
    <p:wipe dir="r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9D135F9-5950-2349-9379-BE565017AC8D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3"/>
          <a:stretch>
            <a:fillRect/>
          </a:stretch>
        </p:blipFill>
        <p:spPr>
          <a:xfrm>
            <a:off x="5791199" y="1340845"/>
            <a:ext cx="3194047" cy="2862812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CE66C91-A364-0D43-8B45-1864A54A8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</a:t>
            </a:r>
            <a:r>
              <a:rPr lang="en-US" dirty="0" err="1"/>
              <a:t>Lowpass</a:t>
            </a:r>
            <a:r>
              <a:rPr lang="en-US" dirty="0"/>
              <a:t> Filters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758B33-A8FB-0B40-A636-A03B945ED006}"/>
              </a:ext>
            </a:extLst>
          </p:cNvPr>
          <p:cNvSpPr txBox="1"/>
          <p:nvPr/>
        </p:nvSpPr>
        <p:spPr>
          <a:xfrm>
            <a:off x="119270" y="819151"/>
            <a:ext cx="5671929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i="1" dirty="0">
                <a:latin typeface="Calibri" panose="020F0502020204030204" pitchFamily="34" charset="0"/>
                <a:cs typeface="Calibri" panose="020F0502020204030204" pitchFamily="34" charset="0"/>
              </a:rPr>
              <a:t>Butterworth Filter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Maximally flat (no ripples) in pass band or stop band.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Gradual transition between pass band and stop band.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i="1" dirty="0">
                <a:latin typeface="Calibri" panose="020F0502020204030204" pitchFamily="34" charset="0"/>
                <a:cs typeface="Calibri" panose="020F0502020204030204" pitchFamily="34" charset="0"/>
              </a:rPr>
              <a:t>Chebyshev Filter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Ripple in either the pass band OR the stop band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Sharper transition between pass band and stop band.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i="1" dirty="0">
                <a:latin typeface="Calibri" panose="020F0502020204030204" pitchFamily="34" charset="0"/>
                <a:cs typeface="Calibri" panose="020F0502020204030204" pitchFamily="34" charset="0"/>
              </a:rPr>
              <a:t>Elliptic Filter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Ripple in pass band AND stop band.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Sharpest transition from pass band to stop band.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All of these filters have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highpass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and bandpass counterparts.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Butterworth Filtering: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  <a:hlinkClick r:id="rId4" action="ppaction://program"/>
              </a:rPr>
              <a:t>Jupyter notebook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57213" lvl="1" indent="-214313">
              <a:buFont typeface="Arial" panose="020B0604020202020204" pitchFamily="34" charset="0"/>
              <a:buChar char="•"/>
            </a:pPr>
            <a:endParaRPr lang="en-US" i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14313" indent="-214313">
              <a:buFont typeface="Arial" panose="020B0604020202020204" pitchFamily="34" charset="0"/>
              <a:buChar char="•"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14313" indent="-214313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692313"/>
      </p:ext>
    </p:extLst>
  </p:cSld>
  <p:clrMapOvr>
    <a:masterClrMapping/>
  </p:clrMapOvr>
  <p:transition spd="med" advTm="165403">
    <p:wipe dir="r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30D8701-3051-3942-A659-72BE4EF2FD7F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dirty="0"/>
              <a:t>One of the features we compute to assess driving behavior is the presence of </a:t>
            </a:r>
            <a:r>
              <a:rPr lang="en-US" i="1" dirty="0"/>
              <a:t>hard braking </a:t>
            </a:r>
            <a:r>
              <a:rPr lang="en-US" dirty="0"/>
              <a:t>or </a:t>
            </a:r>
            <a:r>
              <a:rPr lang="en-US" i="1" dirty="0"/>
              <a:t>hard acceleration </a:t>
            </a:r>
            <a:r>
              <a:rPr lang="en-US" dirty="0"/>
              <a:t>events.  Occurs when magnitude of the acceleration vector persistently exceeds a certain threshold: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dirty="0"/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dirty="0"/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dirty="0"/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dirty="0"/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Problem:  “cheap” gravity estimation can cause processed accelerations have significant gravity removal errors that cause both false positives and false negatives.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E568C99-113F-BB4B-A2BC-59BB720A5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 Feature Extraction in Mobile Sensing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004E3E8-0D61-694F-AFDF-6F92CBD1482A}"/>
              </a:ext>
            </a:extLst>
          </p:cNvPr>
          <p:cNvCxnSpPr>
            <a:cxnSpLocks/>
          </p:cNvCxnSpPr>
          <p:nvPr/>
        </p:nvCxnSpPr>
        <p:spPr>
          <a:xfrm flipV="1">
            <a:off x="2405512" y="2638136"/>
            <a:ext cx="1671188" cy="38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8CAF525-59B6-3247-A3DD-050A812C824A}"/>
              </a:ext>
            </a:extLst>
          </p:cNvPr>
          <p:cNvCxnSpPr>
            <a:cxnSpLocks/>
          </p:cNvCxnSpPr>
          <p:nvPr/>
        </p:nvCxnSpPr>
        <p:spPr>
          <a:xfrm flipV="1">
            <a:off x="2405512" y="1777300"/>
            <a:ext cx="0" cy="86083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8F7FDE9-79BC-504F-A35D-8988AB82AAEE}"/>
              </a:ext>
            </a:extLst>
          </p:cNvPr>
          <p:cNvSpPr txBox="1"/>
          <p:nvPr/>
        </p:nvSpPr>
        <p:spPr>
          <a:xfrm>
            <a:off x="4108127" y="2473133"/>
            <a:ext cx="613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01D6AB-3674-8043-9991-86D56ACB8722}"/>
              </a:ext>
            </a:extLst>
          </p:cNvPr>
          <p:cNvSpPr txBox="1"/>
          <p:nvPr/>
        </p:nvSpPr>
        <p:spPr>
          <a:xfrm>
            <a:off x="2246231" y="1499920"/>
            <a:ext cx="613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|a|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1041994-CA79-4B42-B756-10929B1C841F}"/>
              </a:ext>
            </a:extLst>
          </p:cNvPr>
          <p:cNvCxnSpPr/>
          <p:nvPr/>
        </p:nvCxnSpPr>
        <p:spPr>
          <a:xfrm>
            <a:off x="2405511" y="2638136"/>
            <a:ext cx="529008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6A784AD-0C49-5C4E-96F8-B438A9A994AF}"/>
              </a:ext>
            </a:extLst>
          </p:cNvPr>
          <p:cNvCxnSpPr/>
          <p:nvPr/>
        </p:nvCxnSpPr>
        <p:spPr>
          <a:xfrm flipV="1">
            <a:off x="2933700" y="2037940"/>
            <a:ext cx="0" cy="60019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F2A2E2D-F417-9F41-8DBF-7522FA5EB2EF}"/>
              </a:ext>
            </a:extLst>
          </p:cNvPr>
          <p:cNvCxnSpPr/>
          <p:nvPr/>
        </p:nvCxnSpPr>
        <p:spPr>
          <a:xfrm>
            <a:off x="2934519" y="2037939"/>
            <a:ext cx="675456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6BDE456-CF93-1941-837E-D9C9F8C42335}"/>
              </a:ext>
            </a:extLst>
          </p:cNvPr>
          <p:cNvCxnSpPr/>
          <p:nvPr/>
        </p:nvCxnSpPr>
        <p:spPr>
          <a:xfrm>
            <a:off x="3609975" y="2037940"/>
            <a:ext cx="0" cy="60019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B561C65-8839-C440-AFA1-9A708413EF29}"/>
              </a:ext>
            </a:extLst>
          </p:cNvPr>
          <p:cNvCxnSpPr/>
          <p:nvPr/>
        </p:nvCxnSpPr>
        <p:spPr>
          <a:xfrm>
            <a:off x="3609975" y="2638136"/>
            <a:ext cx="38100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132A144-9486-CA4C-BB96-14E23EF0D5B1}"/>
              </a:ext>
            </a:extLst>
          </p:cNvPr>
          <p:cNvCxnSpPr>
            <a:cxnSpLocks/>
          </p:cNvCxnSpPr>
          <p:nvPr/>
        </p:nvCxnSpPr>
        <p:spPr>
          <a:xfrm>
            <a:off x="2405511" y="2207718"/>
            <a:ext cx="1671189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7D1297C-B52E-2B42-B71E-7C6B5435FAD9}"/>
              </a:ext>
            </a:extLst>
          </p:cNvPr>
          <p:cNvCxnSpPr/>
          <p:nvPr/>
        </p:nvCxnSpPr>
        <p:spPr>
          <a:xfrm>
            <a:off x="2933700" y="2494377"/>
            <a:ext cx="67627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27F7EDC2-076A-254B-A14D-F3EF8C97D904}"/>
              </a:ext>
            </a:extLst>
          </p:cNvPr>
          <p:cNvSpPr txBox="1"/>
          <p:nvPr/>
        </p:nvSpPr>
        <p:spPr>
          <a:xfrm>
            <a:off x="3882695" y="1930719"/>
            <a:ext cx="83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</a:t>
            </a:r>
            <a:r>
              <a:rPr lang="en-US" baseline="-25000" dirty="0" err="1"/>
              <a:t>thresh</a:t>
            </a:r>
            <a:endParaRPr lang="en-US" baseline="-250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E7F2D80-8EB2-9E4B-8764-9C02910CEB84}"/>
              </a:ext>
            </a:extLst>
          </p:cNvPr>
          <p:cNvSpPr txBox="1"/>
          <p:nvPr/>
        </p:nvSpPr>
        <p:spPr>
          <a:xfrm>
            <a:off x="3143954" y="2260860"/>
            <a:ext cx="613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Symbol" pitchFamily="2" charset="2"/>
              </a:rPr>
              <a:t>D</a:t>
            </a:r>
            <a:r>
              <a:rPr lang="en-US" dirty="0"/>
              <a:t>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143345C-B4A5-9047-B83D-2267A701EB06}"/>
              </a:ext>
            </a:extLst>
          </p:cNvPr>
          <p:cNvSpPr txBox="1"/>
          <p:nvPr/>
        </p:nvSpPr>
        <p:spPr>
          <a:xfrm>
            <a:off x="4887952" y="1914612"/>
            <a:ext cx="21265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|a| exceeds </a:t>
            </a:r>
            <a:r>
              <a:rPr lang="en-US" dirty="0" err="1"/>
              <a:t>a</a:t>
            </a:r>
            <a:r>
              <a:rPr lang="en-US" baseline="-25000" dirty="0" err="1"/>
              <a:t>thresh</a:t>
            </a:r>
            <a:r>
              <a:rPr lang="en-US" dirty="0"/>
              <a:t> for </a:t>
            </a:r>
            <a:r>
              <a:rPr lang="en-US" dirty="0">
                <a:latin typeface="Symbol" pitchFamily="2" charset="2"/>
                <a:cs typeface="Sana" pitchFamily="2" charset="-78"/>
              </a:rPr>
              <a:t>D</a:t>
            </a:r>
            <a:r>
              <a:rPr lang="en-US" dirty="0"/>
              <a:t>T &gt; </a:t>
            </a:r>
            <a:r>
              <a:rPr lang="en-US" dirty="0" err="1">
                <a:latin typeface="Symbol" pitchFamily="2" charset="2"/>
              </a:rPr>
              <a:t>D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baseline="-25000" dirty="0" err="1"/>
              <a:t>min</a:t>
            </a:r>
            <a:r>
              <a:rPr lang="en-US" dirty="0"/>
              <a:t> seconds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BF68630-023E-804F-A3E5-AA1A05E670F7}"/>
              </a:ext>
            </a:extLst>
          </p:cNvPr>
          <p:cNvCxnSpPr>
            <a:cxnSpLocks/>
          </p:cNvCxnSpPr>
          <p:nvPr/>
        </p:nvCxnSpPr>
        <p:spPr>
          <a:xfrm flipV="1">
            <a:off x="1748917" y="4625464"/>
            <a:ext cx="1671188" cy="38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647CD8E-8E9F-E34C-90E9-21BA58B61EA3}"/>
              </a:ext>
            </a:extLst>
          </p:cNvPr>
          <p:cNvCxnSpPr>
            <a:cxnSpLocks/>
          </p:cNvCxnSpPr>
          <p:nvPr/>
        </p:nvCxnSpPr>
        <p:spPr>
          <a:xfrm flipV="1">
            <a:off x="1748917" y="3764627"/>
            <a:ext cx="0" cy="86083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17559178-199C-0B45-A808-EFF7C7499D3D}"/>
              </a:ext>
            </a:extLst>
          </p:cNvPr>
          <p:cNvSpPr txBox="1"/>
          <p:nvPr/>
        </p:nvSpPr>
        <p:spPr>
          <a:xfrm>
            <a:off x="1589636" y="3487247"/>
            <a:ext cx="613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|a|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7B2B02F-F015-6B49-AEBF-76D792C14D2D}"/>
              </a:ext>
            </a:extLst>
          </p:cNvPr>
          <p:cNvCxnSpPr/>
          <p:nvPr/>
        </p:nvCxnSpPr>
        <p:spPr>
          <a:xfrm>
            <a:off x="1748916" y="4625464"/>
            <a:ext cx="529008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DD4D3183-EF3B-1B40-B290-AD9A10BFC69D}"/>
              </a:ext>
            </a:extLst>
          </p:cNvPr>
          <p:cNvCxnSpPr>
            <a:cxnSpLocks/>
          </p:cNvCxnSpPr>
          <p:nvPr/>
        </p:nvCxnSpPr>
        <p:spPr>
          <a:xfrm flipV="1">
            <a:off x="2277105" y="4321869"/>
            <a:ext cx="0" cy="30359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96A09534-0EAA-474C-94A1-4F44BE93BFA8}"/>
              </a:ext>
            </a:extLst>
          </p:cNvPr>
          <p:cNvCxnSpPr>
            <a:cxnSpLocks/>
          </p:cNvCxnSpPr>
          <p:nvPr/>
        </p:nvCxnSpPr>
        <p:spPr>
          <a:xfrm flipV="1">
            <a:off x="2277105" y="4321869"/>
            <a:ext cx="676275" cy="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79FEB36-592F-4E4D-A162-1C2D06A9C6FD}"/>
              </a:ext>
            </a:extLst>
          </p:cNvPr>
          <p:cNvCxnSpPr>
            <a:cxnSpLocks/>
          </p:cNvCxnSpPr>
          <p:nvPr/>
        </p:nvCxnSpPr>
        <p:spPr>
          <a:xfrm>
            <a:off x="2953380" y="4321869"/>
            <a:ext cx="0" cy="30359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9D1CA9C-AE48-3D41-89D3-3B58BC52DE09}"/>
              </a:ext>
            </a:extLst>
          </p:cNvPr>
          <p:cNvCxnSpPr/>
          <p:nvPr/>
        </p:nvCxnSpPr>
        <p:spPr>
          <a:xfrm>
            <a:off x="2953380" y="4625464"/>
            <a:ext cx="38100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AC9572D-2CF2-A442-8DC7-511C0AF4A21E}"/>
              </a:ext>
            </a:extLst>
          </p:cNvPr>
          <p:cNvCxnSpPr>
            <a:cxnSpLocks/>
          </p:cNvCxnSpPr>
          <p:nvPr/>
        </p:nvCxnSpPr>
        <p:spPr>
          <a:xfrm>
            <a:off x="1748916" y="4195045"/>
            <a:ext cx="1671189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9E7C4C70-6ED7-B74F-B11B-A6642C1B634D}"/>
              </a:ext>
            </a:extLst>
          </p:cNvPr>
          <p:cNvSpPr txBox="1"/>
          <p:nvPr/>
        </p:nvSpPr>
        <p:spPr>
          <a:xfrm>
            <a:off x="3226100" y="3918046"/>
            <a:ext cx="736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</a:t>
            </a:r>
            <a:r>
              <a:rPr lang="en-US" baseline="-25000" dirty="0" err="1"/>
              <a:t>thresh</a:t>
            </a:r>
            <a:endParaRPr lang="en-US" baseline="-25000" dirty="0"/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60ED977C-DBE9-9E42-B46B-F435D0473E8C}"/>
              </a:ext>
            </a:extLst>
          </p:cNvPr>
          <p:cNvCxnSpPr/>
          <p:nvPr/>
        </p:nvCxnSpPr>
        <p:spPr>
          <a:xfrm flipV="1">
            <a:off x="2277105" y="4045643"/>
            <a:ext cx="0" cy="276226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2185F2FE-6A04-9545-A506-B5CE7A585487}"/>
              </a:ext>
            </a:extLst>
          </p:cNvPr>
          <p:cNvCxnSpPr/>
          <p:nvPr/>
        </p:nvCxnSpPr>
        <p:spPr>
          <a:xfrm>
            <a:off x="2277105" y="4045643"/>
            <a:ext cx="676275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BD99D0A8-F463-9542-848D-CB3B9DC26B11}"/>
              </a:ext>
            </a:extLst>
          </p:cNvPr>
          <p:cNvCxnSpPr/>
          <p:nvPr/>
        </p:nvCxnSpPr>
        <p:spPr>
          <a:xfrm>
            <a:off x="2953380" y="4045643"/>
            <a:ext cx="0" cy="276226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7E51F6EF-E390-F844-8EA0-C5F2601D89F8}"/>
              </a:ext>
            </a:extLst>
          </p:cNvPr>
          <p:cNvCxnSpPr>
            <a:cxnSpLocks/>
          </p:cNvCxnSpPr>
          <p:nvPr/>
        </p:nvCxnSpPr>
        <p:spPr>
          <a:xfrm flipV="1">
            <a:off x="4320904" y="4644323"/>
            <a:ext cx="1671188" cy="38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E30EDD3F-176A-7647-B1F6-CFA1CF3B59FA}"/>
              </a:ext>
            </a:extLst>
          </p:cNvPr>
          <p:cNvCxnSpPr>
            <a:cxnSpLocks/>
          </p:cNvCxnSpPr>
          <p:nvPr/>
        </p:nvCxnSpPr>
        <p:spPr>
          <a:xfrm flipV="1">
            <a:off x="4320903" y="3783486"/>
            <a:ext cx="0" cy="86083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559629E8-91C1-CA48-960F-6F9602F1EF3B}"/>
              </a:ext>
            </a:extLst>
          </p:cNvPr>
          <p:cNvSpPr txBox="1"/>
          <p:nvPr/>
        </p:nvSpPr>
        <p:spPr>
          <a:xfrm>
            <a:off x="4161622" y="3506107"/>
            <a:ext cx="613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|a|</a:t>
            </a: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7411180C-F779-5440-85A0-4E84FFE97D44}"/>
              </a:ext>
            </a:extLst>
          </p:cNvPr>
          <p:cNvCxnSpPr/>
          <p:nvPr/>
        </p:nvCxnSpPr>
        <p:spPr>
          <a:xfrm>
            <a:off x="4320902" y="4644323"/>
            <a:ext cx="529008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6BF12E2F-6B9D-8343-955A-BDA6D92B79AF}"/>
              </a:ext>
            </a:extLst>
          </p:cNvPr>
          <p:cNvCxnSpPr>
            <a:cxnSpLocks/>
          </p:cNvCxnSpPr>
          <p:nvPr/>
        </p:nvCxnSpPr>
        <p:spPr>
          <a:xfrm flipV="1">
            <a:off x="4849091" y="4075405"/>
            <a:ext cx="0" cy="56892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15D1AE8B-490B-1A45-B1CB-F0A3A5C14B8A}"/>
              </a:ext>
            </a:extLst>
          </p:cNvPr>
          <p:cNvCxnSpPr>
            <a:cxnSpLocks/>
          </p:cNvCxnSpPr>
          <p:nvPr/>
        </p:nvCxnSpPr>
        <p:spPr>
          <a:xfrm flipV="1">
            <a:off x="4849091" y="4075405"/>
            <a:ext cx="676275" cy="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700E6047-8CA5-274C-B1E8-10DE13434989}"/>
              </a:ext>
            </a:extLst>
          </p:cNvPr>
          <p:cNvCxnSpPr>
            <a:cxnSpLocks/>
          </p:cNvCxnSpPr>
          <p:nvPr/>
        </p:nvCxnSpPr>
        <p:spPr>
          <a:xfrm>
            <a:off x="5525366" y="4075404"/>
            <a:ext cx="0" cy="56891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10984A57-EB3C-0348-BB9D-8F83E5176A9E}"/>
              </a:ext>
            </a:extLst>
          </p:cNvPr>
          <p:cNvCxnSpPr/>
          <p:nvPr/>
        </p:nvCxnSpPr>
        <p:spPr>
          <a:xfrm>
            <a:off x="5525366" y="4644323"/>
            <a:ext cx="38100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C941604E-CAC0-CD4D-9A0C-4602B0D7BB79}"/>
              </a:ext>
            </a:extLst>
          </p:cNvPr>
          <p:cNvCxnSpPr>
            <a:cxnSpLocks/>
          </p:cNvCxnSpPr>
          <p:nvPr/>
        </p:nvCxnSpPr>
        <p:spPr>
          <a:xfrm>
            <a:off x="4320902" y="4213905"/>
            <a:ext cx="1671189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7CF83324-0D08-E44A-9A1A-EDDEE82C678B}"/>
              </a:ext>
            </a:extLst>
          </p:cNvPr>
          <p:cNvSpPr txBox="1"/>
          <p:nvPr/>
        </p:nvSpPr>
        <p:spPr>
          <a:xfrm>
            <a:off x="5798085" y="3936906"/>
            <a:ext cx="869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</a:t>
            </a:r>
            <a:r>
              <a:rPr lang="en-US" baseline="-25000" dirty="0" err="1"/>
              <a:t>thresh</a:t>
            </a:r>
            <a:endParaRPr lang="en-US" baseline="-25000" dirty="0"/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41FED834-4BA4-B540-A16A-1F0C993869C7}"/>
              </a:ext>
            </a:extLst>
          </p:cNvPr>
          <p:cNvCxnSpPr/>
          <p:nvPr/>
        </p:nvCxnSpPr>
        <p:spPr>
          <a:xfrm>
            <a:off x="4849091" y="4359864"/>
            <a:ext cx="676275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9D1DC2EF-88FE-6940-A77D-FE07C360B4ED}"/>
              </a:ext>
            </a:extLst>
          </p:cNvPr>
          <p:cNvSpPr txBox="1"/>
          <p:nvPr/>
        </p:nvSpPr>
        <p:spPr>
          <a:xfrm>
            <a:off x="6877443" y="4165917"/>
            <a:ext cx="14626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</a:t>
            </a:r>
            <a:r>
              <a:rPr lang="en-US" baseline="-25000" dirty="0" err="1"/>
              <a:t>thresh</a:t>
            </a:r>
            <a:r>
              <a:rPr lang="en-US" baseline="-25000" dirty="0"/>
              <a:t>     </a:t>
            </a:r>
            <a:r>
              <a:rPr lang="en-US" dirty="0"/>
              <a:t> 0.3g</a:t>
            </a:r>
          </a:p>
          <a:p>
            <a:r>
              <a:rPr lang="en-US" dirty="0">
                <a:latin typeface="Symbol" pitchFamily="2" charset="2"/>
              </a:rPr>
              <a:t>D</a:t>
            </a:r>
            <a:r>
              <a:rPr lang="en-US" dirty="0"/>
              <a:t>g &gt; 0.1g </a:t>
            </a:r>
          </a:p>
          <a:p>
            <a:r>
              <a:rPr lang="en-US" baseline="-25000" dirty="0"/>
              <a:t> </a:t>
            </a:r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9A953E07-5D25-8F42-993B-149DB3629D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2150" y="4348806"/>
            <a:ext cx="114300" cy="76200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634005D7-E2E6-2A4A-BDDF-1736C9545D4B}"/>
              </a:ext>
            </a:extLst>
          </p:cNvPr>
          <p:cNvSpPr txBox="1"/>
          <p:nvPr/>
        </p:nvSpPr>
        <p:spPr>
          <a:xfrm>
            <a:off x="2164625" y="3670586"/>
            <a:ext cx="98967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i="1" dirty="0">
                <a:latin typeface="Calibri" panose="020F0502020204030204" pitchFamily="34" charset="0"/>
                <a:cs typeface="Calibri" panose="020F0502020204030204" pitchFamily="34" charset="0"/>
              </a:rPr>
              <a:t>False positive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8622AAEF-E187-3340-9C63-0B732EF098D0}"/>
              </a:ext>
            </a:extLst>
          </p:cNvPr>
          <p:cNvSpPr txBox="1"/>
          <p:nvPr/>
        </p:nvSpPr>
        <p:spPr>
          <a:xfrm>
            <a:off x="4744576" y="3670586"/>
            <a:ext cx="98967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i="1" dirty="0">
                <a:latin typeface="Calibri" panose="020F0502020204030204" pitchFamily="34" charset="0"/>
                <a:cs typeface="Calibri" panose="020F0502020204030204" pitchFamily="34" charset="0"/>
              </a:rPr>
              <a:t>False negative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828527D1-47F4-3844-B59F-685CDBC44979}"/>
              </a:ext>
            </a:extLst>
          </p:cNvPr>
          <p:cNvSpPr txBox="1"/>
          <p:nvPr/>
        </p:nvSpPr>
        <p:spPr>
          <a:xfrm>
            <a:off x="6743827" y="3344902"/>
            <a:ext cx="1972119" cy="58176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           </a:t>
            </a:r>
            <a:r>
              <a:rPr lang="en-US" sz="1050" dirty="0"/>
              <a:t>measured</a:t>
            </a:r>
          </a:p>
          <a:p>
            <a:pPr>
              <a:lnSpc>
                <a:spcPct val="150000"/>
              </a:lnSpc>
            </a:pPr>
            <a:r>
              <a:rPr lang="en-US" sz="1050" dirty="0"/>
              <a:t>                   actual</a:t>
            </a: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46D4D677-2378-4A44-932D-200DC9B660CB}"/>
              </a:ext>
            </a:extLst>
          </p:cNvPr>
          <p:cNvCxnSpPr>
            <a:cxnSpLocks/>
          </p:cNvCxnSpPr>
          <p:nvPr/>
        </p:nvCxnSpPr>
        <p:spPr>
          <a:xfrm>
            <a:off x="6888468" y="3499511"/>
            <a:ext cx="362748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142DFA23-89E7-8248-97F8-103A14B7A2C7}"/>
              </a:ext>
            </a:extLst>
          </p:cNvPr>
          <p:cNvCxnSpPr>
            <a:cxnSpLocks/>
          </p:cNvCxnSpPr>
          <p:nvPr/>
        </p:nvCxnSpPr>
        <p:spPr>
          <a:xfrm flipV="1">
            <a:off x="6884488" y="3776889"/>
            <a:ext cx="352709" cy="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838515415"/>
      </p:ext>
    </p:extLst>
  </p:cSld>
  <p:clrMapOvr>
    <a:masterClrMapping/>
  </p:clrMapOvr>
  <p:transition spd="med" advTm="106640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40" grpId="0"/>
      <p:bldP spid="55" grpId="0"/>
      <p:bldP spid="62" grpId="0"/>
      <p:bldP spid="69" grpId="0"/>
      <p:bldP spid="72" grpId="0"/>
      <p:bldP spid="73" grpId="0"/>
      <p:bldP spid="7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B8CF1FA-D0F0-6B42-B85B-4C04956CF418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i="1" dirty="0"/>
              <a:t>Sensor fusion </a:t>
            </a:r>
            <a:r>
              <a:rPr lang="en-US" dirty="0"/>
              <a:t>is a class of signal processing methods that combines information from different types of sensors to estimate information that can’t be obtained by one sensor type alone.  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dirty="0"/>
              <a:t>Primary tool used to estimate gravity is a </a:t>
            </a:r>
            <a:r>
              <a:rPr lang="en-US" i="1" dirty="0"/>
              <a:t>Kalman Filter, </a:t>
            </a:r>
            <a:r>
              <a:rPr lang="en-US" dirty="0"/>
              <a:t>a probabilistic approach to combining data from multiple sensors.  Inputs:</a:t>
            </a:r>
          </a:p>
          <a:p>
            <a:pPr marL="386954" lvl="1" indent="-257175">
              <a:buFont typeface="Arial" panose="020B0604020202020204" pitchFamily="34" charset="0"/>
              <a:buChar char="•"/>
            </a:pPr>
            <a:r>
              <a:rPr lang="en-US" dirty="0"/>
              <a:t>Sensor measurements (accelerometer, gyroscope, GPS…)</a:t>
            </a:r>
          </a:p>
          <a:p>
            <a:pPr marL="386954" lvl="1" indent="-257175">
              <a:buFont typeface="Arial" panose="020B0604020202020204" pitchFamily="34" charset="0"/>
              <a:buChar char="•"/>
            </a:pPr>
            <a:r>
              <a:rPr lang="en-US" dirty="0"/>
              <a:t>Model for </a:t>
            </a:r>
            <a:r>
              <a:rPr lang="en-US" i="1" dirty="0"/>
              <a:t>errors</a:t>
            </a:r>
            <a:r>
              <a:rPr lang="en-US" dirty="0"/>
              <a:t> in our sensor measurements, typically in the form of a </a:t>
            </a:r>
            <a:r>
              <a:rPr lang="en-US" i="1" dirty="0"/>
              <a:t>covariance matrix</a:t>
            </a:r>
            <a:r>
              <a:rPr lang="en-US" dirty="0"/>
              <a:t>.</a:t>
            </a:r>
            <a:r>
              <a:rPr lang="en-US" i="1" dirty="0"/>
              <a:t>   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dirty="0" err="1"/>
              <a:t>Kalman</a:t>
            </a:r>
            <a:r>
              <a:rPr lang="en-US" dirty="0"/>
              <a:t> Filter automatically weights the contribution from different sensors as a function of the sensor inputs and the “size” of the covariance matrices at each point in time.  </a:t>
            </a:r>
          </a:p>
          <a:p>
            <a:pPr marL="386954" lvl="1" indent="-257175">
              <a:buFont typeface="Arial" panose="020B0604020202020204" pitchFamily="34" charset="0"/>
              <a:buChar char="•"/>
            </a:pPr>
            <a:r>
              <a:rPr lang="en-US" dirty="0"/>
              <a:t>If a sensor begins to appear more noisy, </a:t>
            </a:r>
            <a:r>
              <a:rPr lang="en-US" dirty="0" err="1"/>
              <a:t>Kalman</a:t>
            </a:r>
            <a:r>
              <a:rPr lang="en-US" dirty="0"/>
              <a:t> Filter decreases the weight on the contribution from that sensor.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CB0DA2F-DA0C-0C48-9F34-AE3FD92BD3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Improving Gravity Estimation:  Sensor Fusion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04501613"/>
      </p:ext>
    </p:extLst>
  </p:cSld>
  <p:clrMapOvr>
    <a:masterClrMapping/>
  </p:clrMapOvr>
  <p:transition spd="med" advTm="57721">
    <p:wipe dir="r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4CECE6E-7E07-D444-B51D-5ACFAB1F4D15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29184" y="857250"/>
            <a:ext cx="4255516" cy="3922776"/>
          </a:xfrm>
        </p:spPr>
        <p:txBody>
          <a:bodyPr>
            <a:normAutofit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Accelerometer can be used to estimate gravity during “quiet” periods.</a:t>
            </a:r>
          </a:p>
          <a:p>
            <a:pPr marL="415529" lvl="1" indent="-285750">
              <a:buFont typeface="Arial" panose="020B0604020202020204" pitchFamily="34" charset="0"/>
              <a:buChar char="•"/>
            </a:pPr>
            <a:r>
              <a:rPr lang="en-US" dirty="0"/>
              <a:t>Pro:  generally very accurate during quiet periods.</a:t>
            </a:r>
          </a:p>
          <a:p>
            <a:pPr marL="415529" lvl="1" indent="-285750">
              <a:buFont typeface="Arial" panose="020B0604020202020204" pitchFamily="34" charset="0"/>
              <a:buChar char="•"/>
            </a:pPr>
            <a:r>
              <a:rPr lang="en-US" dirty="0"/>
              <a:t>Con:  no estimate available when phone is moving.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Gyroscope-aided estimation:  given initial estimate of gravity vector, gyroscope data can be used to compute change in phone orientation over time.  Can rotate initial gravity vector estimate using phone orientation estimate.</a:t>
            </a:r>
          </a:p>
          <a:p>
            <a:pPr marL="415529" lvl="1" indent="-285750">
              <a:buFont typeface="Arial" panose="020B0604020202020204" pitchFamily="34" charset="0"/>
              <a:buChar char="•"/>
            </a:pPr>
            <a:r>
              <a:rPr lang="en-US" dirty="0"/>
              <a:t>Pro:  can be used to estimate gravity during periods where we can’t ”read off” estimate from accelerometer.</a:t>
            </a:r>
          </a:p>
          <a:p>
            <a:pPr marL="415529" lvl="1" indent="-285750">
              <a:buFont typeface="Arial" panose="020B0604020202020204" pitchFamily="34" charset="0"/>
              <a:buChar char="•"/>
            </a:pPr>
            <a:r>
              <a:rPr lang="en-US" dirty="0"/>
              <a:t>Con:  noise in gyroscope data leads to significant drift over time, so estimate eventually becomes inaccurate.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2003428-9079-9C48-AD8F-CA74A33176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Kalman</a:t>
            </a:r>
            <a:r>
              <a:rPr lang="en-US" dirty="0"/>
              <a:t> Filtering for Gravity Estimation via Accelerometer and Gyroscope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54DEC5-D5DB-D948-9FC6-DBF270E63D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2505" y="857250"/>
            <a:ext cx="2989879" cy="213360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6C85DB10-B40A-F747-9B71-165FDB2D8862}"/>
              </a:ext>
            </a:extLst>
          </p:cNvPr>
          <p:cNvSpPr/>
          <p:nvPr/>
        </p:nvSpPr>
        <p:spPr>
          <a:xfrm>
            <a:off x="5615582" y="1156960"/>
            <a:ext cx="1016461" cy="1397000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FD19146-8EA8-BD40-BDEF-19E905C4A0A5}"/>
              </a:ext>
            </a:extLst>
          </p:cNvPr>
          <p:cNvCxnSpPr>
            <a:cxnSpLocks/>
          </p:cNvCxnSpPr>
          <p:nvPr/>
        </p:nvCxnSpPr>
        <p:spPr>
          <a:xfrm flipV="1">
            <a:off x="6083300" y="2667000"/>
            <a:ext cx="101600" cy="43031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8A2FEF0-362C-3C40-AC0F-0A612EC59DED}"/>
              </a:ext>
            </a:extLst>
          </p:cNvPr>
          <p:cNvSpPr txBox="1"/>
          <p:nvPr/>
        </p:nvSpPr>
        <p:spPr>
          <a:xfrm>
            <a:off x="5207508" y="3097311"/>
            <a:ext cx="195478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Time period for accelerometer gravity estimate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2E10AC8-8587-824A-BBA2-DD371401FF80}"/>
              </a:ext>
            </a:extLst>
          </p:cNvPr>
          <p:cNvSpPr/>
          <p:nvPr/>
        </p:nvSpPr>
        <p:spPr>
          <a:xfrm>
            <a:off x="6762704" y="990600"/>
            <a:ext cx="1218737" cy="1676400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F367EA1-D9B9-5348-9144-980D5D3BF89D}"/>
              </a:ext>
            </a:extLst>
          </p:cNvPr>
          <p:cNvCxnSpPr>
            <a:cxnSpLocks/>
          </p:cNvCxnSpPr>
          <p:nvPr/>
        </p:nvCxnSpPr>
        <p:spPr>
          <a:xfrm flipH="1" flipV="1">
            <a:off x="7501994" y="2828926"/>
            <a:ext cx="58241" cy="42227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94FFBEF-1EFA-5F42-BA01-B01EA33D6457}"/>
              </a:ext>
            </a:extLst>
          </p:cNvPr>
          <p:cNvSpPr txBox="1"/>
          <p:nvPr/>
        </p:nvSpPr>
        <p:spPr>
          <a:xfrm>
            <a:off x="7004049" y="3248026"/>
            <a:ext cx="19547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Time period for gyro-aided gravity estimate</a:t>
            </a:r>
          </a:p>
        </p:txBody>
      </p:sp>
    </p:spTree>
    <p:extLst>
      <p:ext uri="{BB962C8B-B14F-4D97-AF65-F5344CB8AC3E}">
        <p14:creationId xmlns:p14="http://schemas.microsoft.com/office/powerpoint/2010/main" val="1515332400"/>
      </p:ext>
    </p:extLst>
  </p:cSld>
  <p:clrMapOvr>
    <a:masterClrMapping/>
  </p:clrMapOvr>
  <p:transition spd="med" advTm="2699">
    <p:wipe dir="r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2B4278D-5419-DF4F-86CB-EBA0C3CC68AB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Sensor </a:t>
            </a:r>
            <a:r>
              <a:rPr lang="en-US" dirty="0" err="1"/>
              <a:t>covariances</a:t>
            </a:r>
            <a:r>
              <a:rPr lang="en-US" dirty="0"/>
              <a:t>:</a:t>
            </a:r>
          </a:p>
          <a:p>
            <a:pPr marL="415529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Symbol" pitchFamily="2" charset="2"/>
              </a:rPr>
              <a:t>S</a:t>
            </a:r>
            <a:r>
              <a:rPr lang="en-US" baseline="-25000" dirty="0"/>
              <a:t>g</a:t>
            </a:r>
            <a:r>
              <a:rPr lang="en-US" dirty="0"/>
              <a:t>:  covariance matrix for gyroscope sensor noise data, typically constant.</a:t>
            </a:r>
          </a:p>
          <a:p>
            <a:pPr marL="415529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Symbol" pitchFamily="2" charset="2"/>
              </a:rPr>
              <a:t> S</a:t>
            </a:r>
            <a:r>
              <a:rPr lang="en-US" baseline="-25000" dirty="0"/>
              <a:t>a</a:t>
            </a:r>
            <a:r>
              <a:rPr lang="en-US" dirty="0"/>
              <a:t>(t):  covariance matrix for acceleration data.  Combines inherent sensor noise in accelerometer with variation in raw acceleration.  Typically non-constant and is higher when accelerometer data varies with time.</a:t>
            </a:r>
          </a:p>
          <a:p>
            <a:pPr marL="415529" lvl="1" indent="-285750">
              <a:buFont typeface="Arial" panose="020B0604020202020204" pitchFamily="34" charset="0"/>
              <a:buChar char="•"/>
            </a:pPr>
            <a:r>
              <a:rPr lang="en-US" dirty="0"/>
              <a:t>Variation in raw acceleration estimated via </a:t>
            </a:r>
            <a:r>
              <a:rPr lang="en-US" i="1" dirty="0"/>
              <a:t>rolling variance:</a:t>
            </a:r>
          </a:p>
          <a:p>
            <a:pPr marL="415529" lvl="1" indent="-285750">
              <a:buFont typeface="Arial" panose="020B0604020202020204" pitchFamily="34" charset="0"/>
              <a:buChar char="•"/>
            </a:pPr>
            <a:endParaRPr lang="en-US" i="1" dirty="0"/>
          </a:p>
          <a:p>
            <a:pPr marL="415529" lvl="1" indent="-285750">
              <a:buFont typeface="Arial" panose="020B0604020202020204" pitchFamily="34" charset="0"/>
              <a:buChar char="•"/>
            </a:pPr>
            <a:endParaRPr lang="en-US" i="1" dirty="0"/>
          </a:p>
          <a:p>
            <a:pPr marL="415529" lvl="1" indent="-285750">
              <a:buFont typeface="Arial" panose="020B0604020202020204" pitchFamily="34" charset="0"/>
              <a:buChar char="•"/>
            </a:pPr>
            <a:endParaRPr lang="en-US" i="1" dirty="0"/>
          </a:p>
          <a:p>
            <a:pPr marL="415529" lvl="1" indent="-285750">
              <a:buFont typeface="Arial" panose="020B0604020202020204" pitchFamily="34" charset="0"/>
              <a:buChar char="•"/>
            </a:pPr>
            <a:endParaRPr lang="en-US" i="1" dirty="0"/>
          </a:p>
          <a:p>
            <a:pPr marL="415529" lvl="1" indent="-285750"/>
            <a:r>
              <a:rPr lang="en-US" dirty="0" err="1"/>
              <a:t>Kalman</a:t>
            </a:r>
            <a:r>
              <a:rPr lang="en-US" dirty="0"/>
              <a:t> Filter in a nutshell:  emphasizes information from from sensor with smaller covariance at any given point in time to construct solution:</a:t>
            </a:r>
          </a:p>
          <a:p>
            <a:pPr marL="415529" lvl="1" indent="-285750">
              <a:buFont typeface="Arial" panose="020B0604020202020204" pitchFamily="34" charset="0"/>
              <a:buChar char="•"/>
            </a:pPr>
            <a:endParaRPr lang="en-US" i="1" dirty="0"/>
          </a:p>
          <a:p>
            <a:pPr lvl="1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4E3A7ED-2F2D-9947-98D3-8258814B6D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Kalman</a:t>
            </a:r>
            <a:r>
              <a:rPr lang="en-US" dirty="0"/>
              <a:t> Filtering for Gravity Estimation via Accelerometer and Gyroscope (Cont’d)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147C1F7-DFC4-E249-9099-A54B5C55E4D0}"/>
              </a:ext>
            </a:extLst>
          </p:cNvPr>
          <p:cNvCxnSpPr/>
          <p:nvPr/>
        </p:nvCxnSpPr>
        <p:spPr>
          <a:xfrm flipV="1">
            <a:off x="4431284" y="2697375"/>
            <a:ext cx="165100" cy="3937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A0802B3-F215-5749-93B9-3E92647B9ABA}"/>
              </a:ext>
            </a:extLst>
          </p:cNvPr>
          <p:cNvCxnSpPr/>
          <p:nvPr/>
        </p:nvCxnSpPr>
        <p:spPr>
          <a:xfrm flipV="1">
            <a:off x="4975321" y="2697375"/>
            <a:ext cx="165100" cy="3937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CB5E6CA-C6D8-1348-884E-7BCC5BA7366C}"/>
              </a:ext>
            </a:extLst>
          </p:cNvPr>
          <p:cNvCxnSpPr>
            <a:cxnSpLocks/>
          </p:cNvCxnSpPr>
          <p:nvPr/>
        </p:nvCxnSpPr>
        <p:spPr>
          <a:xfrm flipH="1" flipV="1">
            <a:off x="5431152" y="2684675"/>
            <a:ext cx="179387" cy="4064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7272A48-16C2-8548-969D-6751B110D8C7}"/>
              </a:ext>
            </a:extLst>
          </p:cNvPr>
          <p:cNvSpPr txBox="1"/>
          <p:nvPr/>
        </p:nvSpPr>
        <p:spPr>
          <a:xfrm>
            <a:off x="3435228" y="3036500"/>
            <a:ext cx="15627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Noise covariance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E65B5CC-0645-EF47-ABF5-04E9CD84CF4A}"/>
              </a:ext>
            </a:extLst>
          </p:cNvPr>
          <p:cNvSpPr txBox="1"/>
          <p:nvPr/>
        </p:nvSpPr>
        <p:spPr>
          <a:xfrm>
            <a:off x="4614186" y="3050844"/>
            <a:ext cx="15627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weight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8837751-7D4D-3E46-908C-5C56469C392A}"/>
              </a:ext>
            </a:extLst>
          </p:cNvPr>
          <p:cNvSpPr txBox="1"/>
          <p:nvPr/>
        </p:nvSpPr>
        <p:spPr>
          <a:xfrm>
            <a:off x="5158223" y="3056391"/>
            <a:ext cx="15627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Variation Covariance (via bandpass filter!)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4276B5E-9D17-934E-82FD-E1D35AE495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0236" y="2368550"/>
            <a:ext cx="2556578" cy="2806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D769A2C-9F2E-B540-9AF9-5E588B4616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6440" y="3977849"/>
            <a:ext cx="1409700" cy="584200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154DD9E-533B-364A-AA1D-EFD6909ECCEA}"/>
              </a:ext>
            </a:extLst>
          </p:cNvPr>
          <p:cNvCxnSpPr/>
          <p:nvPr/>
        </p:nvCxnSpPr>
        <p:spPr>
          <a:xfrm>
            <a:off x="5238750" y="4089400"/>
            <a:ext cx="74806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F87AE0F-2A43-2149-B44C-D91C5936C9A0}"/>
              </a:ext>
            </a:extLst>
          </p:cNvPr>
          <p:cNvCxnSpPr/>
          <p:nvPr/>
        </p:nvCxnSpPr>
        <p:spPr>
          <a:xfrm>
            <a:off x="5236507" y="4457700"/>
            <a:ext cx="74806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282A210-B097-7240-B747-27318A8EAC6A}"/>
              </a:ext>
            </a:extLst>
          </p:cNvPr>
          <p:cNvSpPr txBox="1"/>
          <p:nvPr/>
        </p:nvSpPr>
        <p:spPr>
          <a:xfrm>
            <a:off x="6152793" y="3944549"/>
            <a:ext cx="22461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Gyroscope solution emphasized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EBD486A-949A-1B48-83D3-9283B74538C6}"/>
              </a:ext>
            </a:extLst>
          </p:cNvPr>
          <p:cNvSpPr txBox="1"/>
          <p:nvPr/>
        </p:nvSpPr>
        <p:spPr>
          <a:xfrm>
            <a:off x="6152792" y="4319200"/>
            <a:ext cx="24806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Accelerometer solution emphasized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14778030"/>
      </p:ext>
    </p:extLst>
  </p:cSld>
  <p:clrMapOvr>
    <a:masterClrMapping/>
  </p:clrMapOvr>
  <p:transition spd="med" advTm="45879">
    <p:wipe dir="r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9526F90-FDF6-C14D-9DAE-F4B8EDC67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Series (and Signal Processing Applications) are Everywhere!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2418ABF-091C-9F41-AA3D-C96D071067C7}"/>
              </a:ext>
            </a:extLst>
          </p:cNvPr>
          <p:cNvSpPr txBox="1"/>
          <p:nvPr/>
        </p:nvSpPr>
        <p:spPr>
          <a:xfrm>
            <a:off x="1394984" y="2501202"/>
            <a:ext cx="912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Finance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74E1EA1-8A61-6644-9C07-53944984C44F}"/>
              </a:ext>
            </a:extLst>
          </p:cNvPr>
          <p:cNvSpPr txBox="1"/>
          <p:nvPr/>
        </p:nvSpPr>
        <p:spPr>
          <a:xfrm>
            <a:off x="909834" y="4530861"/>
            <a:ext cx="1882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Clickstream Data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71FE4A8-1BB4-5743-8148-7D19E534DF33}"/>
              </a:ext>
            </a:extLst>
          </p:cNvPr>
          <p:cNvSpPr txBox="1"/>
          <p:nvPr/>
        </p:nvSpPr>
        <p:spPr>
          <a:xfrm>
            <a:off x="3897404" y="2501202"/>
            <a:ext cx="2025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Speech Recognition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3D26737-C3E2-FF4A-BA85-65204A983044}"/>
              </a:ext>
            </a:extLst>
          </p:cNvPr>
          <p:cNvSpPr txBox="1"/>
          <p:nvPr/>
        </p:nvSpPr>
        <p:spPr>
          <a:xfrm>
            <a:off x="7150655" y="2553199"/>
            <a:ext cx="12482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Biomedical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8BE1AD0-0EB4-1E49-8075-E7C55FA81378}"/>
              </a:ext>
            </a:extLst>
          </p:cNvPr>
          <p:cNvSpPr txBox="1"/>
          <p:nvPr/>
        </p:nvSpPr>
        <p:spPr>
          <a:xfrm>
            <a:off x="4123934" y="4530861"/>
            <a:ext cx="1882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Climate Change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8462354-F0C3-0440-92B3-C142B91E62AF}"/>
              </a:ext>
            </a:extLst>
          </p:cNvPr>
          <p:cNvSpPr txBox="1"/>
          <p:nvPr/>
        </p:nvSpPr>
        <p:spPr>
          <a:xfrm>
            <a:off x="7080724" y="4530861"/>
            <a:ext cx="1882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Power Grid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789B863-67AA-0349-B363-067087E4D4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428" y="918117"/>
            <a:ext cx="2123452" cy="1596704"/>
          </a:xfrm>
          <a:prstGeom prst="rect">
            <a:avLst/>
          </a:prstGeom>
        </p:spPr>
      </p:pic>
      <p:pic>
        <p:nvPicPr>
          <p:cNvPr id="24" name="Content Placeholder 23">
            <a:extLst>
              <a:ext uri="{FF2B5EF4-FFF2-40B4-BE49-F238E27FC236}">
                <a16:creationId xmlns:a16="http://schemas.microsoft.com/office/drawing/2014/main" id="{A9AB7C50-3BA8-8945-BEBE-DEFAB1EBFDAA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4"/>
          <a:stretch>
            <a:fillRect/>
          </a:stretch>
        </p:blipFill>
        <p:spPr>
          <a:xfrm>
            <a:off x="3652977" y="985128"/>
            <a:ext cx="2187443" cy="1540692"/>
          </a:xfr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9A4CA7D2-9B2C-984C-8C13-F6EB02B5B0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2127" y="821376"/>
            <a:ext cx="1985332" cy="183665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3D442B7A-2C55-3B4F-B4F4-42B812FE2C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9580" y="3082338"/>
            <a:ext cx="2607127" cy="1371281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DBD15079-9087-194C-97F1-F1D8A300FB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45543" y="3027889"/>
            <a:ext cx="2464551" cy="1502972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686BCC1E-E4C2-C94C-B9E2-29106131808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57120" y="3159580"/>
            <a:ext cx="2607127" cy="137128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FE9DCD9-DC5A-0446-B1D7-C1AC3B47DBB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69426"/>
      </p:ext>
    </p:extLst>
  </p:cSld>
  <p:clrMapOvr>
    <a:masterClrMapping/>
  </p:clrMapOvr>
  <p:transition spd="med" advTm="703">
    <p:wipe dir="r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EADCAB6-1876-CE42-9E11-E6ED9C26AC85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b="1" u="sng" dirty="0"/>
              <a:t>Reading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i="1" dirty="0"/>
              <a:t>Signals and Systems </a:t>
            </a:r>
            <a:r>
              <a:rPr lang="en-US" dirty="0"/>
              <a:t>by Oppenheim and </a:t>
            </a:r>
            <a:r>
              <a:rPr lang="en-US" dirty="0" err="1"/>
              <a:t>Willsky</a:t>
            </a:r>
            <a:r>
              <a:rPr lang="en-US" dirty="0"/>
              <a:t>.  Great, easy-to-read introduction to basic concepts and theories in signal processing.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i="1" dirty="0"/>
              <a:t>Principles of GNSS, Inertial, and </a:t>
            </a:r>
            <a:r>
              <a:rPr lang="en-US" i="1" dirty="0" err="1"/>
              <a:t>Multisensor</a:t>
            </a:r>
            <a:r>
              <a:rPr lang="en-US" i="1" dirty="0"/>
              <a:t> Integrated Navigation Systems </a:t>
            </a:r>
            <a:r>
              <a:rPr lang="en-US" dirty="0"/>
              <a:t>by Groves is a great resource for learning about inertial sensor and GPS models, and has a decent introduction to Kalman Filtering.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b="1" u="sng" dirty="0"/>
              <a:t>Coding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Jupyter</a:t>
            </a:r>
            <a:r>
              <a:rPr lang="en-US" dirty="0"/>
              <a:t> tutorial: 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github.com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krsanta</a:t>
            </a:r>
            <a:r>
              <a:rPr lang="en-US" dirty="0">
                <a:hlinkClick r:id="rId3"/>
              </a:rPr>
              <a:t>/odsc_18_sigproc</a:t>
            </a:r>
            <a:endParaRPr lang="en-US" dirty="0"/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i="1" dirty="0" err="1"/>
              <a:t>scipy</a:t>
            </a:r>
            <a:r>
              <a:rPr lang="en-US" dirty="0"/>
              <a:t> signal processing library has a LOT more functionality than what we discussed today.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i="1" dirty="0"/>
              <a:t>pandas </a:t>
            </a:r>
            <a:r>
              <a:rPr lang="en-US" dirty="0"/>
              <a:t>also has a number of tools for organizing and manipulating time series data.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i="1" dirty="0" err="1"/>
              <a:t>FilterPy</a:t>
            </a:r>
            <a:r>
              <a:rPr lang="en-US" i="1" dirty="0"/>
              <a:t> </a:t>
            </a:r>
            <a:r>
              <a:rPr lang="en-US" dirty="0"/>
              <a:t>is a great, easy-to-use package that implements a lot of different </a:t>
            </a:r>
            <a:r>
              <a:rPr lang="en-US" dirty="0" err="1"/>
              <a:t>Kalman</a:t>
            </a:r>
            <a:r>
              <a:rPr lang="en-US" dirty="0"/>
              <a:t> Filtering models and makes it easy to get up-and-running with </a:t>
            </a:r>
            <a:r>
              <a:rPr lang="en-US" dirty="0" err="1"/>
              <a:t>Kalman</a:t>
            </a:r>
            <a:r>
              <a:rPr lang="en-US" dirty="0"/>
              <a:t> Filtering on short order.  Also has great tutorial examples on different types of </a:t>
            </a:r>
            <a:r>
              <a:rPr lang="en-US" dirty="0" err="1"/>
              <a:t>Kalman</a:t>
            </a:r>
            <a:r>
              <a:rPr lang="en-US" dirty="0"/>
              <a:t> Filtering (linear, extended, unscented, etc.)</a:t>
            </a:r>
            <a:endParaRPr lang="en-US" i="1" dirty="0"/>
          </a:p>
          <a:p>
            <a:endParaRPr lang="en-US" dirty="0"/>
          </a:p>
          <a:p>
            <a:endParaRPr lang="en-US" dirty="0"/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i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63BE36B-B1BE-9E43-8EE5-ED230AA09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Want to Learn More?</a:t>
            </a:r>
          </a:p>
        </p:txBody>
      </p:sp>
    </p:spTree>
    <p:extLst>
      <p:ext uri="{BB962C8B-B14F-4D97-AF65-F5344CB8AC3E}">
        <p14:creationId xmlns:p14="http://schemas.microsoft.com/office/powerpoint/2010/main" val="2550815958"/>
      </p:ext>
    </p:extLst>
  </p:cSld>
  <p:clrMapOvr>
    <a:masterClrMapping/>
  </p:clrMapOvr>
  <p:transition spd="med" advTm="48291">
    <p:wipe dir="r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D96283B-D25D-AF4C-B4B6-44843AD64BDE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algn="ctr"/>
            <a:r>
              <a:rPr lang="en-US" sz="4000" i="1" dirty="0"/>
              <a:t>Back-up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2068F64-9F7C-5F44-987E-5D1427F277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595254"/>
      </p:ext>
    </p:extLst>
  </p:cSld>
  <p:clrMapOvr>
    <a:masterClrMapping/>
  </p:clrMapOvr>
  <p:transition spd="med">
    <p:wipe dir="r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16A7A2E-1C9D-7546-9D82-E52E472BFB0D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 lnSpcReduction="10000"/>
          </a:bodyPr>
          <a:lstStyle/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dirty="0"/>
              <a:t>Deep Learning can automatically learn features for us.  Why bother with this extra pre-processing step?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dirty="0"/>
              <a:t>Main reason we can’t always use Deep Learning in mobile telematics:  the amount of data that’s required to train the model isn’t available from the get-go.  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dirty="0"/>
              <a:t>Example:  using Deep Learning on sensor data for human activity recognition*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dirty="0"/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dirty="0"/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dirty="0"/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dirty="0"/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dirty="0"/>
          </a:p>
          <a:p>
            <a:pPr marL="386954" lvl="1" indent="-257175">
              <a:buFont typeface="Arial" panose="020B0604020202020204" pitchFamily="34" charset="0"/>
              <a:buChar char="•"/>
            </a:pPr>
            <a:r>
              <a:rPr lang="en-US" dirty="0"/>
              <a:t>~2 </a:t>
            </a:r>
            <a:r>
              <a:rPr lang="en-US" dirty="0" err="1"/>
              <a:t>hrs</a:t>
            </a:r>
            <a:r>
              <a:rPr lang="en-US" dirty="0"/>
              <a:t> of labelled data (11 classes) for shortest data set (Skoda)</a:t>
            </a:r>
          </a:p>
          <a:p>
            <a:pPr marL="386954" lvl="1" indent="-257175">
              <a:buFont typeface="Arial" panose="020B0604020202020204" pitchFamily="34" charset="0"/>
              <a:buChar char="•"/>
            </a:pPr>
            <a:r>
              <a:rPr lang="en-US" dirty="0"/>
              <a:t>~20 </a:t>
            </a:r>
            <a:r>
              <a:rPr lang="en-US" dirty="0" err="1"/>
              <a:t>hrs</a:t>
            </a:r>
            <a:r>
              <a:rPr lang="en-US" dirty="0"/>
              <a:t> of labelled data (12 classes) for longest data set (USC-HAD)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dirty="0"/>
              <a:t>Collecting labelled data can be time-consuming!  </a:t>
            </a:r>
          </a:p>
          <a:p>
            <a:pPr marL="386954" lvl="1" indent="-257175">
              <a:buFont typeface="Arial" panose="020B0604020202020204" pitchFamily="34" charset="0"/>
              <a:buChar char="•"/>
            </a:pPr>
            <a:r>
              <a:rPr lang="en-US" dirty="0" err="1"/>
              <a:t>Agero</a:t>
            </a:r>
            <a:r>
              <a:rPr lang="en-US" dirty="0"/>
              <a:t> ran a labelled data collection effort last fall to collect 400 training examples of a particular driving event.</a:t>
            </a:r>
          </a:p>
          <a:p>
            <a:pPr marL="386954" lvl="1" indent="-257175">
              <a:buFont typeface="Arial" panose="020B0604020202020204" pitchFamily="34" charset="0"/>
              <a:buChar char="•"/>
            </a:pPr>
            <a:r>
              <a:rPr lang="en-US" dirty="0"/>
              <a:t>8 weeks of planning, 1 full week of executing experiment. </a:t>
            </a:r>
          </a:p>
          <a:p>
            <a:pPr marL="386954" lvl="1" indent="-257175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BE968BC-1825-2045-868C-8D9194C49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Signal Processing vs. Deep Learning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00852CF-AD2C-4E49-8F29-0F46736FD3A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91443" y="1933777"/>
            <a:ext cx="4142604" cy="106633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FA34D14-4AD3-424B-8609-BC978888C691}"/>
              </a:ext>
            </a:extLst>
          </p:cNvPr>
          <p:cNvSpPr txBox="1"/>
          <p:nvPr/>
        </p:nvSpPr>
        <p:spPr>
          <a:xfrm>
            <a:off x="776255" y="4433777"/>
            <a:ext cx="5557792" cy="34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25" dirty="0"/>
              <a:t>Murad A. and </a:t>
            </a:r>
            <a:r>
              <a:rPr lang="en-US" sz="825" dirty="0" err="1"/>
              <a:t>Pyun</a:t>
            </a:r>
            <a:r>
              <a:rPr lang="en-US" sz="825" dirty="0"/>
              <a:t> J, “Deep Recurrent Neural Networks for Human Activity Recognition,” </a:t>
            </a:r>
            <a:r>
              <a:rPr lang="en-US" sz="825" i="1" dirty="0"/>
              <a:t>Sensors</a:t>
            </a:r>
            <a:r>
              <a:rPr lang="en-US" sz="825" dirty="0"/>
              <a:t> (17):  2556, 2017</a:t>
            </a:r>
          </a:p>
        </p:txBody>
      </p:sp>
    </p:spTree>
    <p:extLst>
      <p:ext uri="{BB962C8B-B14F-4D97-AF65-F5344CB8AC3E}">
        <p14:creationId xmlns:p14="http://schemas.microsoft.com/office/powerpoint/2010/main" val="959985952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C7B5C2D-21EF-6543-8004-60D55A1B5234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dirty="0"/>
              <a:t>Doesn’t require extremely large data sets.  You can start with just a handful of representative data to gain intuition.  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dirty="0"/>
              <a:t>Doesn’t preclude you from eventually using Deep Learning-like tools later on as you build up your data set.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dirty="0"/>
              <a:t>Typically </a:t>
            </a:r>
            <a:r>
              <a:rPr lang="en-US" i="1" dirty="0"/>
              <a:t>very</a:t>
            </a:r>
            <a:r>
              <a:rPr lang="en-US" dirty="0"/>
              <a:t> fast in initial analysis phases (i.e., before batch processing).  Great for running experiments in interactive environments (e.g., </a:t>
            </a:r>
            <a:r>
              <a:rPr lang="en-US" dirty="0" err="1"/>
              <a:t>Jupyter</a:t>
            </a:r>
            <a:r>
              <a:rPr lang="en-US" dirty="0"/>
              <a:t> notebook).  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dirty="0"/>
              <a:t>Signal processing is </a:t>
            </a:r>
            <a:r>
              <a:rPr lang="en-US" i="1" dirty="0"/>
              <a:t>crucial</a:t>
            </a:r>
            <a:r>
              <a:rPr lang="en-US" dirty="0"/>
              <a:t> knowledge base for properly designing data acquisition systems.  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dirty="0"/>
              <a:t>Example:  sampling 1 Hz sine wave at a 1 Hz data rate: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dirty="0"/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dirty="0"/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dirty="0"/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dirty="0"/>
              <a:t>Need to sample at a minimum 2Hz rate.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dirty="0"/>
              <a:t>NO amount of machine learning can recover lost information!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1B00E81-E30F-E74F-B159-055635DBB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Advantages of Signal Processing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0F45F7-6777-114D-99DB-3257995D99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4540" y="2962971"/>
            <a:ext cx="2233484" cy="1138639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334DB10E-DE5B-0C4E-9CB9-193A5A5F2DEE}"/>
              </a:ext>
            </a:extLst>
          </p:cNvPr>
          <p:cNvSpPr/>
          <p:nvPr/>
        </p:nvSpPr>
        <p:spPr>
          <a:xfrm>
            <a:off x="3608848" y="3504488"/>
            <a:ext cx="54864" cy="5560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16E810B-AB24-214A-B5B7-780DC2706663}"/>
              </a:ext>
            </a:extLst>
          </p:cNvPr>
          <p:cNvSpPr/>
          <p:nvPr/>
        </p:nvSpPr>
        <p:spPr>
          <a:xfrm>
            <a:off x="3416643" y="3504488"/>
            <a:ext cx="54864" cy="5560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529F538-224E-AB47-BCAD-435F23EAABE8}"/>
              </a:ext>
            </a:extLst>
          </p:cNvPr>
          <p:cNvSpPr/>
          <p:nvPr/>
        </p:nvSpPr>
        <p:spPr>
          <a:xfrm>
            <a:off x="3799348" y="3504488"/>
            <a:ext cx="54864" cy="5560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066CB05-008D-B24C-B714-F836F12666A2}"/>
              </a:ext>
            </a:extLst>
          </p:cNvPr>
          <p:cNvSpPr/>
          <p:nvPr/>
        </p:nvSpPr>
        <p:spPr>
          <a:xfrm>
            <a:off x="3994610" y="3504488"/>
            <a:ext cx="54864" cy="5560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CD0D2E6-4F4F-8041-9043-CFDC68E8FEDA}"/>
              </a:ext>
            </a:extLst>
          </p:cNvPr>
          <p:cNvSpPr/>
          <p:nvPr/>
        </p:nvSpPr>
        <p:spPr>
          <a:xfrm>
            <a:off x="4185110" y="3509250"/>
            <a:ext cx="54864" cy="5560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91F5CC0-5CA1-C946-9406-F5AC7E8ADFEC}"/>
              </a:ext>
            </a:extLst>
          </p:cNvPr>
          <p:cNvSpPr/>
          <p:nvPr/>
        </p:nvSpPr>
        <p:spPr>
          <a:xfrm>
            <a:off x="4385135" y="3509250"/>
            <a:ext cx="54864" cy="5560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BB14E6F-7A84-B847-BFED-BF60E88E9C38}"/>
              </a:ext>
            </a:extLst>
          </p:cNvPr>
          <p:cNvSpPr/>
          <p:nvPr/>
        </p:nvSpPr>
        <p:spPr>
          <a:xfrm>
            <a:off x="4570873" y="3509250"/>
            <a:ext cx="54864" cy="5560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FB23D71-B0C6-514A-8AB7-A7A93290E481}"/>
              </a:ext>
            </a:extLst>
          </p:cNvPr>
          <p:cNvSpPr/>
          <p:nvPr/>
        </p:nvSpPr>
        <p:spPr>
          <a:xfrm>
            <a:off x="4775660" y="3509250"/>
            <a:ext cx="54864" cy="5560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0B43AE8-276A-9043-98B6-54CAAD02A0FB}"/>
              </a:ext>
            </a:extLst>
          </p:cNvPr>
          <p:cNvSpPr/>
          <p:nvPr/>
        </p:nvSpPr>
        <p:spPr>
          <a:xfrm>
            <a:off x="4961398" y="3509250"/>
            <a:ext cx="54864" cy="5560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3A00782-7CEB-8047-AD99-BA117ADD33D2}"/>
              </a:ext>
            </a:extLst>
          </p:cNvPr>
          <p:cNvSpPr/>
          <p:nvPr/>
        </p:nvSpPr>
        <p:spPr>
          <a:xfrm>
            <a:off x="5347160" y="3514013"/>
            <a:ext cx="54864" cy="5560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C515CA0-514E-C243-8024-4739065A1637}"/>
              </a:ext>
            </a:extLst>
          </p:cNvPr>
          <p:cNvSpPr/>
          <p:nvPr/>
        </p:nvSpPr>
        <p:spPr>
          <a:xfrm>
            <a:off x="5161423" y="3514013"/>
            <a:ext cx="54864" cy="5560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4520ECB-92F3-1C44-BF4B-5DEDF7B8979E}"/>
              </a:ext>
            </a:extLst>
          </p:cNvPr>
          <p:cNvSpPr/>
          <p:nvPr/>
        </p:nvSpPr>
        <p:spPr>
          <a:xfrm>
            <a:off x="3509252" y="2986784"/>
            <a:ext cx="54864" cy="5560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BDBDFA7B-504B-B84F-82CC-038EC3E218D5}"/>
              </a:ext>
            </a:extLst>
          </p:cNvPr>
          <p:cNvSpPr/>
          <p:nvPr/>
        </p:nvSpPr>
        <p:spPr>
          <a:xfrm>
            <a:off x="3702393" y="4009313"/>
            <a:ext cx="54864" cy="5560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0AD70581-A08D-A34A-B469-7A1A7F03FFC8}"/>
              </a:ext>
            </a:extLst>
          </p:cNvPr>
          <p:cNvSpPr/>
          <p:nvPr/>
        </p:nvSpPr>
        <p:spPr>
          <a:xfrm>
            <a:off x="3897656" y="2985375"/>
            <a:ext cx="54864" cy="5560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81716E5-1B3D-8A49-8611-FBE14E672A15}"/>
              </a:ext>
            </a:extLst>
          </p:cNvPr>
          <p:cNvSpPr/>
          <p:nvPr/>
        </p:nvSpPr>
        <p:spPr>
          <a:xfrm>
            <a:off x="4092918" y="4014075"/>
            <a:ext cx="54864" cy="5560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01ADC3E-F162-7E49-8DC7-1048C250D58B}"/>
              </a:ext>
            </a:extLst>
          </p:cNvPr>
          <p:cNvSpPr/>
          <p:nvPr/>
        </p:nvSpPr>
        <p:spPr>
          <a:xfrm>
            <a:off x="4278656" y="2985375"/>
            <a:ext cx="54864" cy="5560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E738B2F-E34F-1F47-ABF8-BBB48178B9FB}"/>
              </a:ext>
            </a:extLst>
          </p:cNvPr>
          <p:cNvSpPr/>
          <p:nvPr/>
        </p:nvSpPr>
        <p:spPr>
          <a:xfrm>
            <a:off x="4478681" y="4023600"/>
            <a:ext cx="54864" cy="5560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AB0559D-6B33-BB45-9E3C-EFB635460690}"/>
              </a:ext>
            </a:extLst>
          </p:cNvPr>
          <p:cNvSpPr/>
          <p:nvPr/>
        </p:nvSpPr>
        <p:spPr>
          <a:xfrm>
            <a:off x="4664418" y="2985375"/>
            <a:ext cx="54864" cy="5560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18CBA8A9-AC9E-1C43-8FAE-D50372593449}"/>
              </a:ext>
            </a:extLst>
          </p:cNvPr>
          <p:cNvSpPr/>
          <p:nvPr/>
        </p:nvSpPr>
        <p:spPr>
          <a:xfrm>
            <a:off x="4859681" y="4018838"/>
            <a:ext cx="54864" cy="5560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D613C0B9-1CA4-D246-A3B1-06D928010893}"/>
              </a:ext>
            </a:extLst>
          </p:cNvPr>
          <p:cNvSpPr/>
          <p:nvPr/>
        </p:nvSpPr>
        <p:spPr>
          <a:xfrm>
            <a:off x="5054943" y="2985375"/>
            <a:ext cx="54864" cy="5560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E340C2C-FE10-B849-9B6C-DFBCD181253F}"/>
              </a:ext>
            </a:extLst>
          </p:cNvPr>
          <p:cNvSpPr/>
          <p:nvPr/>
        </p:nvSpPr>
        <p:spPr>
          <a:xfrm>
            <a:off x="5245443" y="4014075"/>
            <a:ext cx="54864" cy="5560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91525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  <p:bldP spid="2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3BCF8B7-3C00-0A41-930E-F487A9743DE9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278678" y="857250"/>
            <a:ext cx="3701095" cy="3922776"/>
          </a:xfrm>
        </p:spPr>
        <p:txBody>
          <a:bodyPr>
            <a:normAutofit fontScale="92500"/>
          </a:bodyPr>
          <a:lstStyle/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dirty="0"/>
              <a:t>We’re an industry-leading provider of roadside assistance throughout North America:</a:t>
            </a:r>
          </a:p>
          <a:p>
            <a:pPr marL="386954" lvl="1" indent="-257175">
              <a:buFont typeface="Arial" panose="020B0604020202020204" pitchFamily="34" charset="0"/>
              <a:buChar char="•"/>
            </a:pPr>
            <a:r>
              <a:rPr lang="en-US" dirty="0"/>
              <a:t>Over 40 year history of helping driver and increasing customer loyalty.</a:t>
            </a:r>
          </a:p>
          <a:p>
            <a:pPr marL="386954" lvl="1" indent="-257175">
              <a:buFont typeface="Arial" panose="020B0604020202020204" pitchFamily="34" charset="0"/>
              <a:buChar char="•"/>
            </a:pPr>
            <a:r>
              <a:rPr lang="en-US" dirty="0"/>
              <a:t>Protect over 80 million drivers with over 10 million dispatches annually.</a:t>
            </a:r>
          </a:p>
          <a:p>
            <a:pPr marL="386954" lvl="1" indent="-257175">
              <a:buFont typeface="Arial" panose="020B0604020202020204" pitchFamily="34" charset="0"/>
              <a:buChar char="•"/>
            </a:pPr>
            <a:r>
              <a:rPr lang="en-US" dirty="0"/>
              <a:t>Extensive national network of roadside and towing partners.</a:t>
            </a:r>
          </a:p>
          <a:p>
            <a:pPr marL="386954" lvl="1" indent="-257175">
              <a:buFont typeface="Arial" panose="020B0604020202020204" pitchFamily="34" charset="0"/>
              <a:buChar char="•"/>
            </a:pPr>
            <a:r>
              <a:rPr lang="en-US" dirty="0"/>
              <a:t>Partner with both automotive manufacturers and insurance carriers.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dirty="0"/>
              <a:t>We’re using cell phone technology to improve the roadside experience:</a:t>
            </a:r>
          </a:p>
          <a:p>
            <a:pPr marL="386954" lvl="1" indent="-257175">
              <a:buFont typeface="Arial" panose="020B0604020202020204" pitchFamily="34" charset="0"/>
              <a:buChar char="•"/>
            </a:pPr>
            <a:r>
              <a:rPr lang="en-US" dirty="0"/>
              <a:t>Apps to request assistance, receive real-time updates on service provider location.</a:t>
            </a:r>
          </a:p>
          <a:p>
            <a:pPr marL="386954" lvl="1" indent="-257175">
              <a:buFont typeface="Arial" panose="020B0604020202020204" pitchFamily="34" charset="0"/>
              <a:buChar char="•"/>
            </a:pPr>
            <a:r>
              <a:rPr lang="en-US" dirty="0"/>
              <a:t>Using the sensors inside of cell phones to </a:t>
            </a:r>
            <a:r>
              <a:rPr lang="en-US" b="1" i="1" dirty="0"/>
              <a:t>improve driver safety</a:t>
            </a:r>
            <a:r>
              <a:rPr lang="en-US" dirty="0"/>
              <a:t>.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1003986-BD97-9342-B3F5-EB0839169C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is </a:t>
            </a:r>
            <a:r>
              <a:rPr lang="en-US" dirty="0" err="1"/>
              <a:t>Agero</a:t>
            </a:r>
            <a:r>
              <a:rPr lang="en-US" dirty="0"/>
              <a:t>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A5297F-FFC8-2945-A902-F7CD92A448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1462" y="1078384"/>
            <a:ext cx="2665455" cy="157877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825A5D7-1828-0F4D-A9E0-0E90F04FAA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38286" y="2760726"/>
            <a:ext cx="2019300" cy="20193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15399489"/>
      </p:ext>
    </p:extLst>
  </p:cSld>
  <p:clrMapOvr>
    <a:masterClrMapping/>
  </p:clrMapOvr>
  <p:transition spd="med" advTm="135947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876475C-B8E2-E242-9469-B5A0A888583E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FFTs often provide a natural framework for creating features.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filter bank breaks up the FFT of a time series into a sequence of bands.  The energy in each band is used as a feature in a machine learning algorithm.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Variants of this idea often used in speech processing.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5BD6BF5-9A00-B841-9E62-4745430AF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Signal Processing for Machine Learning:  Filter Banks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818176D-3ABE-7947-ACE4-D68E6FC0B90D}"/>
              </a:ext>
            </a:extLst>
          </p:cNvPr>
          <p:cNvGrpSpPr/>
          <p:nvPr/>
        </p:nvGrpSpPr>
        <p:grpSpPr>
          <a:xfrm>
            <a:off x="3107671" y="1613194"/>
            <a:ext cx="1149231" cy="993583"/>
            <a:chOff x="2077895" y="1725339"/>
            <a:chExt cx="2267300" cy="1393466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C44D0AA-5644-FF44-9144-5B3298D66AF5}"/>
                </a:ext>
              </a:extLst>
            </p:cNvPr>
            <p:cNvGrpSpPr/>
            <p:nvPr/>
          </p:nvGrpSpPr>
          <p:grpSpPr>
            <a:xfrm>
              <a:off x="2077895" y="1725339"/>
              <a:ext cx="2267300" cy="1393466"/>
              <a:chOff x="254901" y="3810679"/>
              <a:chExt cx="3023067" cy="1857954"/>
            </a:xfrm>
          </p:grpSpPr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851A8CE3-97A2-7C4B-AD53-0AE957267DB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45896" y="5377318"/>
                <a:ext cx="1597231" cy="50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50D5AB96-6738-E545-8596-1B295C7EC69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45896" y="4229536"/>
                <a:ext cx="0" cy="114778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A8DB71-21E4-0841-A6F4-4F82AD3C9DB5}"/>
                  </a:ext>
                </a:extLst>
              </p:cNvPr>
              <p:cNvSpPr txBox="1"/>
              <p:nvPr/>
            </p:nvSpPr>
            <p:spPr>
              <a:xfrm>
                <a:off x="2255906" y="4977999"/>
                <a:ext cx="1022062" cy="6906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f</a:t>
                </a:r>
                <a:r>
                  <a:rPr lang="en-US" dirty="0"/>
                  <a:t> 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674D615-0C3A-8745-A60F-93125656A4A1}"/>
                  </a:ext>
                </a:extLst>
              </p:cNvPr>
              <p:cNvSpPr txBox="1"/>
              <p:nvPr/>
            </p:nvSpPr>
            <p:spPr>
              <a:xfrm>
                <a:off x="254901" y="3810679"/>
                <a:ext cx="1713713" cy="5179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W</a:t>
                </a:r>
                <a:r>
                  <a:rPr lang="en-US" sz="1200" baseline="-25000" dirty="0"/>
                  <a:t>1</a:t>
                </a:r>
                <a:r>
                  <a:rPr lang="en-US" sz="1200" dirty="0"/>
                  <a:t>(f)</a:t>
                </a:r>
              </a:p>
            </p:txBody>
          </p:sp>
        </p:grp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803B611-DB29-7249-8511-983F51AC9FC4}"/>
                </a:ext>
              </a:extLst>
            </p:cNvPr>
            <p:cNvCxnSpPr/>
            <p:nvPr/>
          </p:nvCxnSpPr>
          <p:spPr>
            <a:xfrm>
              <a:off x="2804964" y="2314778"/>
              <a:ext cx="0" cy="572102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0FF4104-D892-7544-A342-BA47EF2C1466}"/>
                </a:ext>
              </a:extLst>
            </p:cNvPr>
            <p:cNvCxnSpPr>
              <a:cxnSpLocks/>
            </p:cNvCxnSpPr>
            <p:nvPr/>
          </p:nvCxnSpPr>
          <p:spPr>
            <a:xfrm>
              <a:off x="2522583" y="2314778"/>
              <a:ext cx="282381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37E12B6-5DE0-A24D-82DE-160D2B975C39}"/>
              </a:ext>
            </a:extLst>
          </p:cNvPr>
          <p:cNvGrpSpPr/>
          <p:nvPr/>
        </p:nvGrpSpPr>
        <p:grpSpPr>
          <a:xfrm>
            <a:off x="3098924" y="2584697"/>
            <a:ext cx="1149231" cy="993583"/>
            <a:chOff x="2077895" y="1725339"/>
            <a:chExt cx="2267300" cy="1393466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DC935034-719B-C64E-AD08-BDDC0A58F592}"/>
                </a:ext>
              </a:extLst>
            </p:cNvPr>
            <p:cNvGrpSpPr/>
            <p:nvPr/>
          </p:nvGrpSpPr>
          <p:grpSpPr>
            <a:xfrm>
              <a:off x="2077895" y="1725339"/>
              <a:ext cx="2267300" cy="1393466"/>
              <a:chOff x="254901" y="3810679"/>
              <a:chExt cx="3023067" cy="1857954"/>
            </a:xfrm>
          </p:grpSpPr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EA977067-4ACB-E74A-A827-0D82486048B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45896" y="5377318"/>
                <a:ext cx="1597231" cy="50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E03875C4-9E4E-0F4E-864B-FBB2A5E834C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45896" y="4229536"/>
                <a:ext cx="0" cy="114778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FC46D11-2BA3-2E45-B1FF-A0E2007ADDE4}"/>
                  </a:ext>
                </a:extLst>
              </p:cNvPr>
              <p:cNvSpPr txBox="1"/>
              <p:nvPr/>
            </p:nvSpPr>
            <p:spPr>
              <a:xfrm>
                <a:off x="2255906" y="4977999"/>
                <a:ext cx="1022062" cy="6906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f</a:t>
                </a:r>
                <a:r>
                  <a:rPr lang="en-US" dirty="0"/>
                  <a:t> 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DE2F467-0DDD-4E45-8917-905A17EABCA1}"/>
                  </a:ext>
                </a:extLst>
              </p:cNvPr>
              <p:cNvSpPr txBox="1"/>
              <p:nvPr/>
            </p:nvSpPr>
            <p:spPr>
              <a:xfrm>
                <a:off x="254901" y="3810679"/>
                <a:ext cx="1563914" cy="5179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W</a:t>
                </a:r>
                <a:r>
                  <a:rPr lang="en-US" sz="1200" baseline="-25000" dirty="0"/>
                  <a:t>2</a:t>
                </a:r>
                <a:r>
                  <a:rPr lang="en-US" sz="1200" dirty="0"/>
                  <a:t>(f)</a:t>
                </a:r>
              </a:p>
            </p:txBody>
          </p:sp>
        </p:grp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D1B8BBAD-51BD-3347-87AA-D6BBAED5B06A}"/>
                </a:ext>
              </a:extLst>
            </p:cNvPr>
            <p:cNvCxnSpPr/>
            <p:nvPr/>
          </p:nvCxnSpPr>
          <p:spPr>
            <a:xfrm>
              <a:off x="2837461" y="2318691"/>
              <a:ext cx="0" cy="572102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DEDA752-0CA9-8742-A800-30FAAC890D4E}"/>
                </a:ext>
              </a:extLst>
            </p:cNvPr>
            <p:cNvCxnSpPr/>
            <p:nvPr/>
          </p:nvCxnSpPr>
          <p:spPr>
            <a:xfrm>
              <a:off x="3107810" y="2314778"/>
              <a:ext cx="0" cy="572102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696B1772-0F59-F04D-B6F6-C5D621E3F6FA}"/>
                </a:ext>
              </a:extLst>
            </p:cNvPr>
            <p:cNvCxnSpPr>
              <a:cxnSpLocks/>
            </p:cNvCxnSpPr>
            <p:nvPr/>
          </p:nvCxnSpPr>
          <p:spPr>
            <a:xfrm>
              <a:off x="2816271" y="2314778"/>
              <a:ext cx="282381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FB3C6B6-BEF1-E04D-986E-D12A4966BD64}"/>
              </a:ext>
            </a:extLst>
          </p:cNvPr>
          <p:cNvGrpSpPr/>
          <p:nvPr/>
        </p:nvGrpSpPr>
        <p:grpSpPr>
          <a:xfrm>
            <a:off x="3083649" y="3556880"/>
            <a:ext cx="1149231" cy="993583"/>
            <a:chOff x="2077895" y="1725339"/>
            <a:chExt cx="2267300" cy="1393466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9EA2FB31-E844-D045-BABA-CEC9C432D7D8}"/>
                </a:ext>
              </a:extLst>
            </p:cNvPr>
            <p:cNvGrpSpPr/>
            <p:nvPr/>
          </p:nvGrpSpPr>
          <p:grpSpPr>
            <a:xfrm>
              <a:off x="2077895" y="1725339"/>
              <a:ext cx="2267300" cy="1393466"/>
              <a:chOff x="254901" y="3810679"/>
              <a:chExt cx="3023067" cy="1857954"/>
            </a:xfrm>
          </p:grpSpPr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8BB1EB28-7B6B-1741-BB94-F26A0C20223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45896" y="5377318"/>
                <a:ext cx="1597231" cy="50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D3DFC5A9-CC25-8840-B4A4-F01F40A9EB1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45896" y="4229536"/>
                <a:ext cx="0" cy="114778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2671242-B15B-8240-8295-3DFFEE76E8E7}"/>
                  </a:ext>
                </a:extLst>
              </p:cNvPr>
              <p:cNvSpPr txBox="1"/>
              <p:nvPr/>
            </p:nvSpPr>
            <p:spPr>
              <a:xfrm>
                <a:off x="2255906" y="4977999"/>
                <a:ext cx="1022062" cy="6906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f</a:t>
                </a:r>
                <a:r>
                  <a:rPr lang="en-US" dirty="0"/>
                  <a:t> </a:t>
                </a: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F03ECB9-473F-4E43-A175-BD42C0C90A06}"/>
                  </a:ext>
                </a:extLst>
              </p:cNvPr>
              <p:cNvSpPr txBox="1"/>
              <p:nvPr/>
            </p:nvSpPr>
            <p:spPr>
              <a:xfrm>
                <a:off x="254901" y="3810679"/>
                <a:ext cx="1442739" cy="5179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W</a:t>
                </a:r>
                <a:r>
                  <a:rPr lang="en-US" sz="1200" baseline="-25000" dirty="0"/>
                  <a:t>3</a:t>
                </a:r>
                <a:r>
                  <a:rPr lang="en-US" sz="1200" dirty="0"/>
                  <a:t>(f)</a:t>
                </a:r>
              </a:p>
            </p:txBody>
          </p:sp>
        </p:grp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32C065A7-3C97-AA45-8AB6-F66FF2F56ED9}"/>
                </a:ext>
              </a:extLst>
            </p:cNvPr>
            <p:cNvCxnSpPr/>
            <p:nvPr/>
          </p:nvCxnSpPr>
          <p:spPr>
            <a:xfrm>
              <a:off x="3410573" y="2318691"/>
              <a:ext cx="0" cy="572102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C178A0B-0FA0-544D-B312-3E3E68798A22}"/>
                </a:ext>
              </a:extLst>
            </p:cNvPr>
            <p:cNvCxnSpPr/>
            <p:nvPr/>
          </p:nvCxnSpPr>
          <p:spPr>
            <a:xfrm>
              <a:off x="3140607" y="2314778"/>
              <a:ext cx="0" cy="572102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72DC6176-E520-9F45-8F6C-5B0654EA6E12}"/>
                </a:ext>
              </a:extLst>
            </p:cNvPr>
            <p:cNvCxnSpPr>
              <a:cxnSpLocks/>
            </p:cNvCxnSpPr>
            <p:nvPr/>
          </p:nvCxnSpPr>
          <p:spPr>
            <a:xfrm>
              <a:off x="3142104" y="2314778"/>
              <a:ext cx="282381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20F2DF74-6898-704D-832A-D569665CB312}"/>
              </a:ext>
            </a:extLst>
          </p:cNvPr>
          <p:cNvSpPr/>
          <p:nvPr/>
        </p:nvSpPr>
        <p:spPr>
          <a:xfrm>
            <a:off x="3147447" y="1635273"/>
            <a:ext cx="874395" cy="89445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E70A65B-0D10-644E-9185-BAC3DAAA4018}"/>
              </a:ext>
            </a:extLst>
          </p:cNvPr>
          <p:cNvSpPr/>
          <p:nvPr/>
        </p:nvSpPr>
        <p:spPr>
          <a:xfrm>
            <a:off x="3130984" y="2616359"/>
            <a:ext cx="874395" cy="89445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13A9C20-60DA-6645-B120-A505D1F76CFB}"/>
              </a:ext>
            </a:extLst>
          </p:cNvPr>
          <p:cNvSpPr/>
          <p:nvPr/>
        </p:nvSpPr>
        <p:spPr>
          <a:xfrm>
            <a:off x="3130983" y="3585072"/>
            <a:ext cx="874395" cy="89445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A014A9C-C9FD-0E40-8F0D-5BA11FBC2B30}"/>
              </a:ext>
            </a:extLst>
          </p:cNvPr>
          <p:cNvCxnSpPr/>
          <p:nvPr/>
        </p:nvCxnSpPr>
        <p:spPr>
          <a:xfrm>
            <a:off x="2127089" y="2082501"/>
            <a:ext cx="102035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BB66E8F8-4389-9B45-A81A-8BFB85AD9D2B}"/>
              </a:ext>
            </a:extLst>
          </p:cNvPr>
          <p:cNvCxnSpPr>
            <a:cxnSpLocks/>
          </p:cNvCxnSpPr>
          <p:nvPr/>
        </p:nvCxnSpPr>
        <p:spPr>
          <a:xfrm>
            <a:off x="1783732" y="3075150"/>
            <a:ext cx="1347251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F5596F86-3266-834C-9877-D32477AAE519}"/>
              </a:ext>
            </a:extLst>
          </p:cNvPr>
          <p:cNvCxnSpPr/>
          <p:nvPr/>
        </p:nvCxnSpPr>
        <p:spPr>
          <a:xfrm>
            <a:off x="2110625" y="4069206"/>
            <a:ext cx="102035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82772DF2-DFB3-F646-ADF9-C20CA0B4D4E2}"/>
              </a:ext>
            </a:extLst>
          </p:cNvPr>
          <p:cNvCxnSpPr/>
          <p:nvPr/>
        </p:nvCxnSpPr>
        <p:spPr>
          <a:xfrm flipH="1">
            <a:off x="2110625" y="2082501"/>
            <a:ext cx="16464" cy="198670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7" name="Picture 46">
            <a:extLst>
              <a:ext uri="{FF2B5EF4-FFF2-40B4-BE49-F238E27FC236}">
                <a16:creationId xmlns:a16="http://schemas.microsoft.com/office/drawing/2014/main" id="{6584B552-7F2C-6044-9FD6-533659A1E0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3464" y="2989425"/>
            <a:ext cx="371475" cy="171450"/>
          </a:xfrm>
          <a:prstGeom prst="rect">
            <a:avLst/>
          </a:prstGeom>
        </p:spPr>
      </p:pic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59C0D04E-7218-E64A-8A08-934C8526F1FF}"/>
              </a:ext>
            </a:extLst>
          </p:cNvPr>
          <p:cNvCxnSpPr>
            <a:cxnSpLocks/>
          </p:cNvCxnSpPr>
          <p:nvPr/>
        </p:nvCxnSpPr>
        <p:spPr>
          <a:xfrm>
            <a:off x="4034542" y="2082501"/>
            <a:ext cx="63905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3" name="Group 52">
            <a:extLst>
              <a:ext uri="{FF2B5EF4-FFF2-40B4-BE49-F238E27FC236}">
                <a16:creationId xmlns:a16="http://schemas.microsoft.com/office/drawing/2014/main" id="{2442E375-4546-444D-8B34-1E83B4ECF4C6}"/>
              </a:ext>
            </a:extLst>
          </p:cNvPr>
          <p:cNvGrpSpPr/>
          <p:nvPr/>
        </p:nvGrpSpPr>
        <p:grpSpPr>
          <a:xfrm>
            <a:off x="4687695" y="1795609"/>
            <a:ext cx="874395" cy="613802"/>
            <a:chOff x="3987019" y="1837187"/>
            <a:chExt cx="874395" cy="613802"/>
          </a:xfrm>
        </p:grpSpPr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43702BC9-658A-6443-B740-B84B92BA116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02894" y="1943959"/>
              <a:ext cx="670432" cy="400258"/>
            </a:xfrm>
            <a:prstGeom prst="rect">
              <a:avLst/>
            </a:prstGeom>
          </p:spPr>
        </p:pic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FABB8C3F-2D6E-2F40-A80A-8B282990C309}"/>
                </a:ext>
              </a:extLst>
            </p:cNvPr>
            <p:cNvSpPr/>
            <p:nvPr/>
          </p:nvSpPr>
          <p:spPr>
            <a:xfrm>
              <a:off x="3987019" y="1837187"/>
              <a:ext cx="874395" cy="61380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D2B3CE6C-0E92-074B-BDB9-560EE5EC42F0}"/>
              </a:ext>
            </a:extLst>
          </p:cNvPr>
          <p:cNvGrpSpPr/>
          <p:nvPr/>
        </p:nvGrpSpPr>
        <p:grpSpPr>
          <a:xfrm>
            <a:off x="4663238" y="2777567"/>
            <a:ext cx="874395" cy="613802"/>
            <a:chOff x="3987019" y="1837187"/>
            <a:chExt cx="874395" cy="613802"/>
          </a:xfrm>
        </p:grpSpPr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A7EFD58B-706C-0041-BAFD-96D3B72E392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02894" y="1943959"/>
              <a:ext cx="670432" cy="400258"/>
            </a:xfrm>
            <a:prstGeom prst="rect">
              <a:avLst/>
            </a:prstGeom>
          </p:spPr>
        </p:pic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25C02EF6-1755-E64E-92C0-25FAFED45027}"/>
                </a:ext>
              </a:extLst>
            </p:cNvPr>
            <p:cNvSpPr/>
            <p:nvPr/>
          </p:nvSpPr>
          <p:spPr>
            <a:xfrm>
              <a:off x="3987019" y="1837187"/>
              <a:ext cx="874395" cy="61380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E17BF41E-0222-2244-9A10-7E3F974BD035}"/>
              </a:ext>
            </a:extLst>
          </p:cNvPr>
          <p:cNvCxnSpPr>
            <a:cxnSpLocks/>
          </p:cNvCxnSpPr>
          <p:nvPr/>
        </p:nvCxnSpPr>
        <p:spPr>
          <a:xfrm>
            <a:off x="4009142" y="3098501"/>
            <a:ext cx="63905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A076DFD0-4995-0443-9316-A5369C543778}"/>
              </a:ext>
            </a:extLst>
          </p:cNvPr>
          <p:cNvCxnSpPr>
            <a:cxnSpLocks/>
          </p:cNvCxnSpPr>
          <p:nvPr/>
        </p:nvCxnSpPr>
        <p:spPr>
          <a:xfrm>
            <a:off x="4009142" y="4074775"/>
            <a:ext cx="63905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1" name="Group 60">
            <a:extLst>
              <a:ext uri="{FF2B5EF4-FFF2-40B4-BE49-F238E27FC236}">
                <a16:creationId xmlns:a16="http://schemas.microsoft.com/office/drawing/2014/main" id="{85F274A9-56BD-5A40-9BE3-693481A44327}"/>
              </a:ext>
            </a:extLst>
          </p:cNvPr>
          <p:cNvGrpSpPr/>
          <p:nvPr/>
        </p:nvGrpSpPr>
        <p:grpSpPr>
          <a:xfrm>
            <a:off x="4660900" y="3769620"/>
            <a:ext cx="874395" cy="613802"/>
            <a:chOff x="3987019" y="1837187"/>
            <a:chExt cx="874395" cy="613802"/>
          </a:xfrm>
        </p:grpSpPr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77B8BE31-9CB2-F94B-AE74-207EB03684F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02894" y="1943959"/>
              <a:ext cx="670432" cy="400258"/>
            </a:xfrm>
            <a:prstGeom prst="rect">
              <a:avLst/>
            </a:prstGeom>
          </p:spPr>
        </p:pic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EBE0EBAB-52E5-9F4A-8151-A34DC9CC2B21}"/>
                </a:ext>
              </a:extLst>
            </p:cNvPr>
            <p:cNvSpPr/>
            <p:nvPr/>
          </p:nvSpPr>
          <p:spPr>
            <a:xfrm>
              <a:off x="3987019" y="1837187"/>
              <a:ext cx="874395" cy="61380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3B154F0B-C58C-7945-A8DE-6632DE38F58A}"/>
              </a:ext>
            </a:extLst>
          </p:cNvPr>
          <p:cNvCxnSpPr>
            <a:cxnSpLocks/>
          </p:cNvCxnSpPr>
          <p:nvPr/>
        </p:nvCxnSpPr>
        <p:spPr>
          <a:xfrm>
            <a:off x="5562090" y="2096683"/>
            <a:ext cx="63905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FA918C7E-8B8F-794A-9775-F9B89B616B14}"/>
              </a:ext>
            </a:extLst>
          </p:cNvPr>
          <p:cNvCxnSpPr>
            <a:cxnSpLocks/>
          </p:cNvCxnSpPr>
          <p:nvPr/>
        </p:nvCxnSpPr>
        <p:spPr>
          <a:xfrm>
            <a:off x="5562090" y="3102592"/>
            <a:ext cx="63905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1467298A-D7C5-CA46-8E87-5290E074529B}"/>
              </a:ext>
            </a:extLst>
          </p:cNvPr>
          <p:cNvCxnSpPr>
            <a:cxnSpLocks/>
          </p:cNvCxnSpPr>
          <p:nvPr/>
        </p:nvCxnSpPr>
        <p:spPr>
          <a:xfrm>
            <a:off x="5535295" y="4087774"/>
            <a:ext cx="63905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2D856746-921F-674A-91AF-1A2B3FC799C5}"/>
              </a:ext>
            </a:extLst>
          </p:cNvPr>
          <p:cNvSpPr txBox="1"/>
          <p:nvPr/>
        </p:nvSpPr>
        <p:spPr>
          <a:xfrm>
            <a:off x="6201148" y="1942794"/>
            <a:ext cx="11648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Feature 1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3EE49C78-D1C9-6346-A550-8F828E5673AE}"/>
              </a:ext>
            </a:extLst>
          </p:cNvPr>
          <p:cNvSpPr txBox="1"/>
          <p:nvPr/>
        </p:nvSpPr>
        <p:spPr>
          <a:xfrm>
            <a:off x="6212453" y="2936302"/>
            <a:ext cx="11648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Feature 2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6C143B2-7F1C-AD40-AD7D-A19B6A11C4B1}"/>
              </a:ext>
            </a:extLst>
          </p:cNvPr>
          <p:cNvSpPr txBox="1"/>
          <p:nvPr/>
        </p:nvSpPr>
        <p:spPr>
          <a:xfrm>
            <a:off x="6174353" y="3935332"/>
            <a:ext cx="11648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Feature 3</a:t>
            </a:r>
          </a:p>
        </p:txBody>
      </p:sp>
    </p:spTree>
    <p:extLst>
      <p:ext uri="{BB962C8B-B14F-4D97-AF65-F5344CB8AC3E}">
        <p14:creationId xmlns:p14="http://schemas.microsoft.com/office/powerpoint/2010/main" val="2724790103"/>
      </p:ext>
    </p:extLst>
  </p:cSld>
  <p:clrMapOvr>
    <a:masterClrMapping/>
  </p:clrMapOvr>
  <p:transition spd="med">
    <p:wipe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C377-4E5E-F442-AC69-FE2A5D80D7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Are We Trying to Improve Driver Safety?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FD5D531-BD86-1D40-BE0D-2CCD7131D2AB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41612" y="1039820"/>
            <a:ext cx="1866900" cy="2743200"/>
          </a:xfrm>
          <a:prstGeom prst="rect">
            <a:avLst/>
          </a:prstGeom>
        </p:spPr>
      </p:pic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B39CCFC8-1238-1D49-BC44-40F4067D2884}"/>
              </a:ext>
            </a:extLst>
          </p:cNvPr>
          <p:cNvSpPr txBox="1">
            <a:spLocks/>
          </p:cNvSpPr>
          <p:nvPr/>
        </p:nvSpPr>
        <p:spPr>
          <a:xfrm>
            <a:off x="1278678" y="857250"/>
            <a:ext cx="3701095" cy="3922776"/>
          </a:xfrm>
          <a:prstGeom prst="rect">
            <a:avLst/>
          </a:prstGeom>
        </p:spPr>
        <p:txBody>
          <a:bodyPr vert="horz" lIns="68580" tIns="34290" rIns="68580" bIns="34290" rtlCol="0">
            <a:normAutofit lnSpcReduction="10000"/>
          </a:bodyPr>
          <a:lstStyle>
            <a:lvl1pPr marL="0" indent="0" algn="l" defTabSz="457200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ts val="150"/>
              </a:spcAft>
              <a:buSzPct val="100000"/>
              <a:buNone/>
              <a:defRPr sz="2200" b="0" kern="1200">
                <a:solidFill>
                  <a:srgbClr val="262626"/>
                </a:solidFill>
                <a:effectLst/>
                <a:latin typeface="Calibri"/>
                <a:ea typeface="ＭＳ Ｐゴシック" charset="0"/>
                <a:cs typeface="Calibri"/>
              </a:defRPr>
            </a:lvl1pPr>
            <a:lvl2pPr marL="173038" indent="-173038" algn="l" defTabSz="457200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5"/>
              </a:buClr>
              <a:buSzPct val="100000"/>
              <a:buFont typeface="Arial"/>
              <a:buChar char="•"/>
              <a:defRPr sz="2000" kern="1200" baseline="0">
                <a:solidFill>
                  <a:schemeClr val="tx1"/>
                </a:solidFill>
                <a:effectLst/>
                <a:latin typeface="Calibri"/>
                <a:ea typeface="ＭＳ Ｐゴシック" charset="0"/>
                <a:cs typeface="Calibri"/>
              </a:defRPr>
            </a:lvl2pPr>
            <a:lvl3pPr marL="398463" indent="-169863" algn="l" defTabSz="457200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Pct val="100000"/>
              <a:buFont typeface="Lucida Grande"/>
              <a:buChar char="-"/>
              <a:defRPr sz="1800" kern="1200">
                <a:solidFill>
                  <a:schemeClr val="tx1"/>
                </a:solidFill>
                <a:effectLst/>
                <a:latin typeface="Calibri"/>
                <a:ea typeface="ＭＳ Ｐゴシック" charset="0"/>
                <a:cs typeface="Calibri"/>
              </a:defRPr>
            </a:lvl3pPr>
            <a:lvl4pPr marL="576263" indent="-119063" algn="l" defTabSz="457200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5"/>
              </a:buClr>
              <a:buSzPct val="80000"/>
              <a:buFont typeface="Arial"/>
              <a:buChar char="•"/>
              <a:defRPr sz="1600" kern="1200">
                <a:solidFill>
                  <a:schemeClr val="tx1"/>
                </a:solidFill>
                <a:effectLst/>
                <a:latin typeface="Calibri"/>
                <a:ea typeface="ＭＳ Ｐゴシック" charset="0"/>
                <a:cs typeface="Calibri"/>
              </a:defRPr>
            </a:lvl4pPr>
            <a:lvl5pPr marL="804863" indent="-177800" algn="l" defTabSz="457200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Pct val="100000"/>
              <a:buFont typeface="Lucida Grande"/>
              <a:buChar char="-"/>
              <a:defRPr sz="1400" kern="1200">
                <a:solidFill>
                  <a:schemeClr val="tx1"/>
                </a:solidFill>
                <a:effectLst/>
                <a:latin typeface="Calibri"/>
                <a:ea typeface="ＭＳ Ｐゴシック" charset="0"/>
                <a:cs typeface="Calibri"/>
              </a:defRPr>
            </a:lvl5pPr>
            <a:lvl6pPr marL="822960" indent="274320" algn="l" defTabSz="4572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SzPct val="100000"/>
              <a:buFontTx/>
              <a:buBlip>
                <a:blip r:embed="rId4"/>
              </a:buBlip>
              <a:defRPr sz="1400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6pPr>
            <a:lvl7pPr marL="822960" indent="274320" algn="l" defTabSz="4572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SzPct val="100000"/>
              <a:buFontTx/>
              <a:buBlip>
                <a:blip r:embed="rId4"/>
              </a:buBlip>
              <a:defRPr sz="1400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7pPr>
            <a:lvl8pPr marL="822960" indent="274320" algn="l" defTabSz="4572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SzPct val="100000"/>
              <a:buFontTx/>
              <a:buBlip>
                <a:blip r:embed="rId4"/>
              </a:buBlip>
              <a:defRPr sz="1400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8pPr>
            <a:lvl9pPr marL="822960" indent="274320" algn="l" defTabSz="4572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SzPct val="100000"/>
              <a:buFontTx/>
              <a:buBlip>
                <a:blip r:embed="rId4"/>
              </a:buBlip>
              <a:defRPr sz="1400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sz="1650" dirty="0"/>
              <a:t>Our </a:t>
            </a:r>
            <a:r>
              <a:rPr lang="en-US" sz="1650" i="1" dirty="0" err="1"/>
              <a:t>MileUp</a:t>
            </a:r>
            <a:r>
              <a:rPr lang="en-US" sz="1650" dirty="0"/>
              <a:t> app provides access to phone sensor data in exchange for points that can be redeemed for gift cards.  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sz="1650" dirty="0"/>
              <a:t>Two primary uses for sensor data:</a:t>
            </a:r>
          </a:p>
          <a:p>
            <a:pPr marL="386954" lvl="1" indent="-257175">
              <a:buFont typeface="Arial" panose="020B0604020202020204" pitchFamily="34" charset="0"/>
              <a:buChar char="•"/>
            </a:pPr>
            <a:r>
              <a:rPr lang="en-US" sz="1500" i="1" dirty="0"/>
              <a:t>Real-time accident detection</a:t>
            </a:r>
            <a:r>
              <a:rPr lang="en-US" sz="1500" dirty="0"/>
              <a:t>:  detect an accident when it happens to check on driver, dispatch roadside assistance, or alert EMS.</a:t>
            </a:r>
          </a:p>
          <a:p>
            <a:pPr marL="386954" lvl="1" indent="-257175">
              <a:buFont typeface="Arial" panose="020B0604020202020204" pitchFamily="34" charset="0"/>
              <a:buChar char="•"/>
            </a:pPr>
            <a:r>
              <a:rPr lang="en-US" sz="1500" i="1" dirty="0"/>
              <a:t>Driver behavior detection and coaching</a:t>
            </a:r>
            <a:r>
              <a:rPr lang="en-US" sz="1500" dirty="0"/>
              <a:t>: compile a picture of how well people drive and provide them feedback on how to drive more safely.  Warn users if they’re:</a:t>
            </a:r>
          </a:p>
          <a:p>
            <a:pPr marL="556022" lvl="2" indent="-257175">
              <a:buFont typeface="Arial" panose="020B0604020202020204" pitchFamily="34" charset="0"/>
              <a:buChar char="•"/>
            </a:pPr>
            <a:r>
              <a:rPr lang="en-US" sz="1350" dirty="0"/>
              <a:t>excessively speeding.</a:t>
            </a:r>
          </a:p>
          <a:p>
            <a:pPr marL="556022" lvl="2" indent="-257175">
              <a:buFont typeface="Arial" panose="020B0604020202020204" pitchFamily="34" charset="0"/>
              <a:buChar char="•"/>
            </a:pPr>
            <a:r>
              <a:rPr lang="en-US" sz="1350" dirty="0"/>
              <a:t>jamming on their brakes too much.</a:t>
            </a:r>
          </a:p>
          <a:p>
            <a:pPr marL="556022" lvl="2" indent="-257175">
              <a:buFont typeface="Arial" panose="020B0604020202020204" pitchFamily="34" charset="0"/>
              <a:buChar char="•"/>
            </a:pPr>
            <a:r>
              <a:rPr lang="en-US" sz="1350" dirty="0"/>
              <a:t>texting while driving.</a:t>
            </a:r>
          </a:p>
        </p:txBody>
      </p:sp>
    </p:spTree>
    <p:extLst>
      <p:ext uri="{BB962C8B-B14F-4D97-AF65-F5344CB8AC3E}">
        <p14:creationId xmlns:p14="http://schemas.microsoft.com/office/powerpoint/2010/main" val="1528445071"/>
      </p:ext>
    </p:extLst>
  </p:cSld>
  <p:clrMapOvr>
    <a:masterClrMapping/>
  </p:clrMapOvr>
  <p:transition spd="med" advTm="112813"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C84A63C-AF2D-4744-AF08-F87EC48A8F37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dirty="0"/>
              <a:t>Ultimately, we use Machine Learning to make decisions (e.g., if vehicle is involved in accident, whether and how someone can improve their driving).  Typically, this means we need to extract a set of features that we can use to train an ML model.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dirty="0"/>
              <a:t>Our input data from the phone comprises a set of raw </a:t>
            </a:r>
            <a:r>
              <a:rPr lang="en-US" i="1" dirty="0"/>
              <a:t>time series measurements</a:t>
            </a:r>
            <a:r>
              <a:rPr lang="en-US" dirty="0"/>
              <a:t>, otherwise known as </a:t>
            </a:r>
            <a:r>
              <a:rPr lang="en-US" i="1" dirty="0"/>
              <a:t>signals</a:t>
            </a:r>
            <a:r>
              <a:rPr lang="en-US" dirty="0"/>
              <a:t>.  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i="1" dirty="0"/>
              <a:t>Signal processing </a:t>
            </a:r>
            <a:r>
              <a:rPr lang="en-US" dirty="0"/>
              <a:t>is a set of tools that can be used to remove artifacts from data (e.g. noise, biases) and which can ultimately be used to extract relevant features from time series. 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39283C2-FCD5-AF4F-802A-01F18BAD3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Science Model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A9D6E29-AC63-194D-90E9-DD4BE7A1FF2E}"/>
              </a:ext>
            </a:extLst>
          </p:cNvPr>
          <p:cNvSpPr/>
          <p:nvPr/>
        </p:nvSpPr>
        <p:spPr>
          <a:xfrm>
            <a:off x="2080551" y="3441702"/>
            <a:ext cx="1380281" cy="125874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latin typeface="Calibri" charset="0"/>
                <a:ea typeface="Calibri" charset="0"/>
                <a:cs typeface="Calibri" charset="0"/>
              </a:rPr>
              <a:t>Signal Processing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338F70D-CE7E-BB45-A833-E84881B116D3}"/>
              </a:ext>
            </a:extLst>
          </p:cNvPr>
          <p:cNvCxnSpPr/>
          <p:nvPr/>
        </p:nvCxnSpPr>
        <p:spPr>
          <a:xfrm>
            <a:off x="1543492" y="3672196"/>
            <a:ext cx="51435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DBA1C2B-184D-F545-95BD-27D4AC20DE01}"/>
              </a:ext>
            </a:extLst>
          </p:cNvPr>
          <p:cNvCxnSpPr/>
          <p:nvPr/>
        </p:nvCxnSpPr>
        <p:spPr>
          <a:xfrm>
            <a:off x="1552174" y="3916709"/>
            <a:ext cx="51435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0204D2B-32A2-C14F-ADE2-AA65054DAC2F}"/>
              </a:ext>
            </a:extLst>
          </p:cNvPr>
          <p:cNvCxnSpPr/>
          <p:nvPr/>
        </p:nvCxnSpPr>
        <p:spPr>
          <a:xfrm>
            <a:off x="1543492" y="4152545"/>
            <a:ext cx="51435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1ECFB5E-F4C9-784B-ABBE-FAFBEAF892CF}"/>
              </a:ext>
            </a:extLst>
          </p:cNvPr>
          <p:cNvSpPr txBox="1"/>
          <p:nvPr/>
        </p:nvSpPr>
        <p:spPr>
          <a:xfrm>
            <a:off x="548897" y="3550760"/>
            <a:ext cx="105164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latin typeface="Calibri" charset="0"/>
                <a:ea typeface="Calibri" charset="0"/>
                <a:cs typeface="Calibri" charset="0"/>
              </a:rPr>
              <a:t>Accelerometer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9E19D5E-76DF-A442-819E-FB7FC03E7EEF}"/>
              </a:ext>
            </a:extLst>
          </p:cNvPr>
          <p:cNvSpPr txBox="1"/>
          <p:nvPr/>
        </p:nvSpPr>
        <p:spPr>
          <a:xfrm>
            <a:off x="680832" y="3801318"/>
            <a:ext cx="93755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Calibri" charset="0"/>
                <a:ea typeface="Calibri" charset="0"/>
                <a:cs typeface="Calibri" charset="0"/>
              </a:rPr>
              <a:t>Gyroscope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C58968-D199-5545-B67C-3A8DF72FF48B}"/>
              </a:ext>
            </a:extLst>
          </p:cNvPr>
          <p:cNvSpPr txBox="1"/>
          <p:nvPr/>
        </p:nvSpPr>
        <p:spPr>
          <a:xfrm>
            <a:off x="857888" y="4036756"/>
            <a:ext cx="93755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Calibri" charset="0"/>
                <a:ea typeface="Calibri" charset="0"/>
                <a:cs typeface="Calibri" charset="0"/>
              </a:rPr>
              <a:t>GPS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ACA2E6D-FC6A-3746-956F-4604B23F448C}"/>
              </a:ext>
            </a:extLst>
          </p:cNvPr>
          <p:cNvCxnSpPr/>
          <p:nvPr/>
        </p:nvCxnSpPr>
        <p:spPr>
          <a:xfrm>
            <a:off x="3460832" y="3623002"/>
            <a:ext cx="342900" cy="578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45D0C04-7CA7-994D-803C-2E0C4739B7E3}"/>
              </a:ext>
            </a:extLst>
          </p:cNvPr>
          <p:cNvCxnSpPr/>
          <p:nvPr/>
        </p:nvCxnSpPr>
        <p:spPr>
          <a:xfrm flipV="1">
            <a:off x="3460832" y="3868349"/>
            <a:ext cx="342900" cy="289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AD6C4D8-B4F1-C143-8CF2-F6EA9FD63F1D}"/>
              </a:ext>
            </a:extLst>
          </p:cNvPr>
          <p:cNvCxnSpPr/>
          <p:nvPr/>
        </p:nvCxnSpPr>
        <p:spPr>
          <a:xfrm flipV="1">
            <a:off x="3460832" y="4124144"/>
            <a:ext cx="3429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752734CC-ED9F-9742-AB17-A3467B0274C9}"/>
              </a:ext>
            </a:extLst>
          </p:cNvPr>
          <p:cNvSpPr/>
          <p:nvPr/>
        </p:nvSpPr>
        <p:spPr>
          <a:xfrm>
            <a:off x="4337614" y="4261565"/>
            <a:ext cx="96940" cy="87311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BF7E4DE-D880-5B4D-8AEA-AA139A788FA1}"/>
              </a:ext>
            </a:extLst>
          </p:cNvPr>
          <p:cNvSpPr/>
          <p:nvPr/>
        </p:nvSpPr>
        <p:spPr>
          <a:xfrm>
            <a:off x="4339058" y="4419271"/>
            <a:ext cx="96940" cy="87311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7B634F2-C9B5-CA4F-8D92-B6C365D24122}"/>
              </a:ext>
            </a:extLst>
          </p:cNvPr>
          <p:cNvSpPr/>
          <p:nvPr/>
        </p:nvSpPr>
        <p:spPr>
          <a:xfrm>
            <a:off x="4340507" y="4568295"/>
            <a:ext cx="96940" cy="87311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8CD0A48-CAE1-EB4C-880D-6995D4873A23}"/>
              </a:ext>
            </a:extLst>
          </p:cNvPr>
          <p:cNvSpPr txBox="1"/>
          <p:nvPr/>
        </p:nvSpPr>
        <p:spPr>
          <a:xfrm>
            <a:off x="3769730" y="3145743"/>
            <a:ext cx="12833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i="1" dirty="0">
                <a:latin typeface="Calibri" charset="0"/>
                <a:ea typeface="Calibri" charset="0"/>
                <a:cs typeface="Calibri" charset="0"/>
              </a:rPr>
              <a:t>Features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0C8A469-4422-554F-98CA-1BDCD4C28E85}"/>
              </a:ext>
            </a:extLst>
          </p:cNvPr>
          <p:cNvSpPr/>
          <p:nvPr/>
        </p:nvSpPr>
        <p:spPr>
          <a:xfrm>
            <a:off x="5275162" y="3441702"/>
            <a:ext cx="1380281" cy="1258748"/>
          </a:xfrm>
          <a:prstGeom prst="rect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latin typeface="Calibri" charset="0"/>
                <a:ea typeface="Calibri" charset="0"/>
                <a:cs typeface="Calibri" charset="0"/>
              </a:rPr>
              <a:t>Machine Learning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B591419-7EA7-5147-BED5-E8407EA1AE0F}"/>
              </a:ext>
            </a:extLst>
          </p:cNvPr>
          <p:cNvSpPr txBox="1"/>
          <p:nvPr/>
        </p:nvSpPr>
        <p:spPr>
          <a:xfrm>
            <a:off x="2030115" y="2998592"/>
            <a:ext cx="14307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i="1" dirty="0">
                <a:latin typeface="Calibri" charset="0"/>
                <a:ea typeface="Calibri" charset="0"/>
                <a:cs typeface="Calibri" charset="0"/>
              </a:rPr>
              <a:t>Signals (Time Series)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5069F51-0232-464A-96BC-4553FFC89270}"/>
              </a:ext>
            </a:extLst>
          </p:cNvPr>
          <p:cNvSpPr txBox="1"/>
          <p:nvPr/>
        </p:nvSpPr>
        <p:spPr>
          <a:xfrm>
            <a:off x="3814943" y="3503660"/>
            <a:ext cx="110610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Calibri" charset="0"/>
                <a:ea typeface="Calibri" charset="0"/>
                <a:cs typeface="Calibri" charset="0"/>
              </a:rPr>
              <a:t>Hard braking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19006B1-7549-BB49-AED5-0BD26C85BE76}"/>
              </a:ext>
            </a:extLst>
          </p:cNvPr>
          <p:cNvSpPr txBox="1"/>
          <p:nvPr/>
        </p:nvSpPr>
        <p:spPr>
          <a:xfrm>
            <a:off x="3826156" y="3752932"/>
            <a:ext cx="110610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 err="1">
                <a:latin typeface="Calibri" charset="0"/>
                <a:ea typeface="Calibri" charset="0"/>
                <a:cs typeface="Calibri" charset="0"/>
              </a:rPr>
              <a:t>Accel</a:t>
            </a:r>
            <a:r>
              <a:rPr lang="en-US" sz="1050" dirty="0">
                <a:latin typeface="Calibri" charset="0"/>
                <a:ea typeface="Calibri" charset="0"/>
                <a:cs typeface="Calibri" charset="0"/>
              </a:rPr>
              <a:t>. spike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8278A72-79C2-4D41-A4DB-283AC0219591}"/>
              </a:ext>
            </a:extLst>
          </p:cNvPr>
          <p:cNvSpPr txBox="1"/>
          <p:nvPr/>
        </p:nvSpPr>
        <p:spPr>
          <a:xfrm>
            <a:off x="3821093" y="4005767"/>
            <a:ext cx="110610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Calibri" charset="0"/>
                <a:ea typeface="Calibri" charset="0"/>
                <a:cs typeface="Calibri" charset="0"/>
              </a:rPr>
              <a:t>Phone Usage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8B8E047-7FBD-974A-A519-73072DAAC78D}"/>
              </a:ext>
            </a:extLst>
          </p:cNvPr>
          <p:cNvCxnSpPr/>
          <p:nvPr/>
        </p:nvCxnSpPr>
        <p:spPr>
          <a:xfrm>
            <a:off x="4923581" y="3629386"/>
            <a:ext cx="342900" cy="578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986C36A-BE2D-0944-A5BD-8B27F2EF1D0E}"/>
              </a:ext>
            </a:extLst>
          </p:cNvPr>
          <p:cNvCxnSpPr/>
          <p:nvPr/>
        </p:nvCxnSpPr>
        <p:spPr>
          <a:xfrm flipV="1">
            <a:off x="4923581" y="3874733"/>
            <a:ext cx="342900" cy="289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429F92A-0B30-5C42-97D4-638DFF6C6330}"/>
              </a:ext>
            </a:extLst>
          </p:cNvPr>
          <p:cNvCxnSpPr/>
          <p:nvPr/>
        </p:nvCxnSpPr>
        <p:spPr>
          <a:xfrm flipV="1">
            <a:off x="4923581" y="4130528"/>
            <a:ext cx="3429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4C11A674-556B-5644-A1C8-D10C94DC9864}"/>
              </a:ext>
            </a:extLst>
          </p:cNvPr>
          <p:cNvSpPr/>
          <p:nvPr/>
        </p:nvSpPr>
        <p:spPr>
          <a:xfrm>
            <a:off x="1760794" y="4236965"/>
            <a:ext cx="96940" cy="87311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2196F8B1-57EE-964A-8567-7A9DCCC537CC}"/>
              </a:ext>
            </a:extLst>
          </p:cNvPr>
          <p:cNvSpPr/>
          <p:nvPr/>
        </p:nvSpPr>
        <p:spPr>
          <a:xfrm>
            <a:off x="1762238" y="4394671"/>
            <a:ext cx="96940" cy="87311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8CC9E78C-F51B-F54E-8343-4B794C0F2775}"/>
              </a:ext>
            </a:extLst>
          </p:cNvPr>
          <p:cNvSpPr/>
          <p:nvPr/>
        </p:nvSpPr>
        <p:spPr>
          <a:xfrm>
            <a:off x="1763687" y="4543695"/>
            <a:ext cx="96940" cy="87311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C12CAC8-A1DF-FE45-BE5B-0419ADAC1E2E}"/>
              </a:ext>
            </a:extLst>
          </p:cNvPr>
          <p:cNvCxnSpPr/>
          <p:nvPr/>
        </p:nvCxnSpPr>
        <p:spPr>
          <a:xfrm>
            <a:off x="6654431" y="3720550"/>
            <a:ext cx="342900" cy="578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1CC0D14-132C-CD47-B367-70D925D81A1F}"/>
              </a:ext>
            </a:extLst>
          </p:cNvPr>
          <p:cNvCxnSpPr/>
          <p:nvPr/>
        </p:nvCxnSpPr>
        <p:spPr>
          <a:xfrm>
            <a:off x="6672806" y="4051187"/>
            <a:ext cx="342900" cy="578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1B9D46DF-999B-1743-9E38-5291FE8149DC}"/>
              </a:ext>
            </a:extLst>
          </p:cNvPr>
          <p:cNvSpPr/>
          <p:nvPr/>
        </p:nvSpPr>
        <p:spPr>
          <a:xfrm>
            <a:off x="6787109" y="4254328"/>
            <a:ext cx="96940" cy="87311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FAC3CC79-17F3-5B46-A22F-B88F9CB33952}"/>
              </a:ext>
            </a:extLst>
          </p:cNvPr>
          <p:cNvSpPr/>
          <p:nvPr/>
        </p:nvSpPr>
        <p:spPr>
          <a:xfrm>
            <a:off x="6788553" y="4412034"/>
            <a:ext cx="96940" cy="87311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29D9A69E-B388-814E-849B-6F92B01EB8EC}"/>
              </a:ext>
            </a:extLst>
          </p:cNvPr>
          <p:cNvSpPr/>
          <p:nvPr/>
        </p:nvSpPr>
        <p:spPr>
          <a:xfrm>
            <a:off x="6790002" y="4561057"/>
            <a:ext cx="96940" cy="87311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618DA44-EA9A-D54A-931F-09FB6F7F0174}"/>
              </a:ext>
            </a:extLst>
          </p:cNvPr>
          <p:cNvSpPr txBox="1"/>
          <p:nvPr/>
        </p:nvSpPr>
        <p:spPr>
          <a:xfrm>
            <a:off x="5323631" y="3145743"/>
            <a:ext cx="12833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i="1" dirty="0">
                <a:latin typeface="Calibri" charset="0"/>
                <a:ea typeface="Calibri" charset="0"/>
                <a:cs typeface="Calibri" charset="0"/>
              </a:rPr>
              <a:t>Decisions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3B353BE-03FE-824C-A875-A2A9D244FDEE}"/>
              </a:ext>
            </a:extLst>
          </p:cNvPr>
          <p:cNvSpPr txBox="1"/>
          <p:nvPr/>
        </p:nvSpPr>
        <p:spPr>
          <a:xfrm>
            <a:off x="6844256" y="3599918"/>
            <a:ext cx="110610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Calibri" charset="0"/>
                <a:ea typeface="Calibri" charset="0"/>
                <a:cs typeface="Calibri" charset="0"/>
              </a:rPr>
              <a:t>Accident?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0D79E60-786C-0E4A-A490-F57921BAE9AB}"/>
              </a:ext>
            </a:extLst>
          </p:cNvPr>
          <p:cNvSpPr txBox="1"/>
          <p:nvPr/>
        </p:nvSpPr>
        <p:spPr>
          <a:xfrm>
            <a:off x="6891872" y="3889463"/>
            <a:ext cx="110610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Calibri" charset="0"/>
                <a:ea typeface="Calibri" charset="0"/>
                <a:cs typeface="Calibri" charset="0"/>
              </a:rPr>
              <a:t>Driving Improvements</a:t>
            </a:r>
          </a:p>
        </p:txBody>
      </p:sp>
    </p:spTree>
    <p:extLst>
      <p:ext uri="{BB962C8B-B14F-4D97-AF65-F5344CB8AC3E}">
        <p14:creationId xmlns:p14="http://schemas.microsoft.com/office/powerpoint/2010/main" val="4127675276"/>
      </p:ext>
    </p:extLst>
  </p:cSld>
  <p:clrMapOvr>
    <a:masterClrMapping/>
  </p:clrMapOvr>
  <p:transition spd="med" advTm="187197">
    <p:wipe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A71211E-4750-B44B-B1EB-171DB71ED6C0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389888" y="857250"/>
            <a:ext cx="6400800" cy="3922776"/>
          </a:xfrm>
        </p:spPr>
        <p:txBody>
          <a:bodyPr/>
          <a:lstStyle/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i="1" dirty="0"/>
              <a:t>Filtering</a:t>
            </a:r>
            <a:r>
              <a:rPr lang="en-US" dirty="0"/>
              <a:t> is the process of separating a time series into different components.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dirty="0"/>
              <a:t>Example filter: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dirty="0"/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dirty="0"/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dirty="0"/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dirty="0"/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dirty="0"/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dirty="0"/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dirty="0"/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dirty="0"/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dirty="0"/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dirty="0"/>
              <a:t>Primary filtering applications:</a:t>
            </a:r>
          </a:p>
          <a:p>
            <a:pPr marL="386954" lvl="1" indent="-257175">
              <a:buFont typeface="Arial" panose="020B0604020202020204" pitchFamily="34" charset="0"/>
              <a:buChar char="•"/>
            </a:pPr>
            <a:r>
              <a:rPr lang="en-US" dirty="0"/>
              <a:t>Removing unwanted components.</a:t>
            </a:r>
          </a:p>
          <a:p>
            <a:pPr marL="386954" lvl="1" indent="-257175">
              <a:buFont typeface="Arial" panose="020B0604020202020204" pitchFamily="34" charset="0"/>
              <a:buChar char="•"/>
            </a:pPr>
            <a:r>
              <a:rPr lang="en-US" dirty="0"/>
              <a:t>Separating out “mixtures” into constituent components.  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dirty="0"/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dirty="0"/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E831E22-6896-0C4D-A7FD-B38420F25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Focus Today:  Filtering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7CD944-E7AD-AD42-9E58-4BA9BDC4D36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81276" y="1105972"/>
            <a:ext cx="1666875" cy="10287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D0A49D5-5B15-EF4B-BA46-9DC28D9C9D47}"/>
              </a:ext>
            </a:extLst>
          </p:cNvPr>
          <p:cNvSpPr txBox="1"/>
          <p:nvPr/>
        </p:nvSpPr>
        <p:spPr>
          <a:xfrm>
            <a:off x="1789043" y="2263070"/>
            <a:ext cx="4087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Hot, goopy mess  =  grounds   +   coffee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1BD79BB-7AC3-4541-8CB3-49DDA8C1AC47}"/>
              </a:ext>
            </a:extLst>
          </p:cNvPr>
          <p:cNvSpPr/>
          <p:nvPr/>
        </p:nvSpPr>
        <p:spPr>
          <a:xfrm>
            <a:off x="4907788" y="2328211"/>
            <a:ext cx="600199" cy="253117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45CD20F-C3BB-5B4D-97B6-981DCDA4E7FC}"/>
              </a:ext>
            </a:extLst>
          </p:cNvPr>
          <p:cNvCxnSpPr>
            <a:cxnSpLocks/>
            <a:stCxn id="5" idx="3"/>
          </p:cNvCxnSpPr>
          <p:nvPr/>
        </p:nvCxnSpPr>
        <p:spPr>
          <a:xfrm flipV="1">
            <a:off x="5876863" y="2401570"/>
            <a:ext cx="762062" cy="4616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722CE7D1-C7A9-2F48-8A31-415D5F6600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6488" y="1935418"/>
            <a:ext cx="1173236" cy="93230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E92B516-0723-9945-B468-1B430F86C2B2}"/>
              </a:ext>
            </a:extLst>
          </p:cNvPr>
          <p:cNvSpPr txBox="1"/>
          <p:nvPr/>
        </p:nvSpPr>
        <p:spPr>
          <a:xfrm>
            <a:off x="7091877" y="1516703"/>
            <a:ext cx="276225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dirty="0">
                <a:solidFill>
                  <a:srgbClr val="92D050"/>
                </a:solidFill>
              </a:rPr>
              <a:t>✓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8ED74EC-C98E-2940-9CF0-373488474239}"/>
              </a:ext>
            </a:extLst>
          </p:cNvPr>
          <p:cNvSpPr/>
          <p:nvPr/>
        </p:nvSpPr>
        <p:spPr>
          <a:xfrm>
            <a:off x="3765281" y="2321944"/>
            <a:ext cx="719900" cy="276999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6029370-8A5F-B242-9326-EF92F154155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98251" y="2929950"/>
            <a:ext cx="589685" cy="876104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C0EFBE6-BBA0-EA44-8F7C-7DBB9D3FED51}"/>
              </a:ext>
            </a:extLst>
          </p:cNvPr>
          <p:cNvCxnSpPr>
            <a:cxnSpLocks/>
          </p:cNvCxnSpPr>
          <p:nvPr/>
        </p:nvCxnSpPr>
        <p:spPr>
          <a:xfrm flipH="1">
            <a:off x="3993093" y="2656657"/>
            <a:ext cx="168325" cy="23609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10DD168C-6B9D-BE4A-9BA9-538450B29E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29549" y="2929949"/>
            <a:ext cx="1280715" cy="963018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C9146A7-8A85-DE40-BD24-3E5920817275}"/>
              </a:ext>
            </a:extLst>
          </p:cNvPr>
          <p:cNvCxnSpPr>
            <a:cxnSpLocks/>
          </p:cNvCxnSpPr>
          <p:nvPr/>
        </p:nvCxnSpPr>
        <p:spPr>
          <a:xfrm>
            <a:off x="4425198" y="2656657"/>
            <a:ext cx="599077" cy="2894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1D8CB28-9540-0B4B-8A1A-96A4DA4CDE7F}"/>
              </a:ext>
            </a:extLst>
          </p:cNvPr>
          <p:cNvSpPr txBox="1"/>
          <p:nvPr/>
        </p:nvSpPr>
        <p:spPr>
          <a:xfrm>
            <a:off x="6410264" y="3107559"/>
            <a:ext cx="276225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dirty="0">
                <a:solidFill>
                  <a:srgbClr val="92D050"/>
                </a:solidFill>
              </a:rPr>
              <a:t>✓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8C2F232-4BC6-AA40-AC73-9DEB9B5F9B86}"/>
              </a:ext>
            </a:extLst>
          </p:cNvPr>
          <p:cNvSpPr txBox="1"/>
          <p:nvPr/>
        </p:nvSpPr>
        <p:spPr>
          <a:xfrm>
            <a:off x="4181215" y="3107559"/>
            <a:ext cx="79045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dirty="0">
                <a:solidFill>
                  <a:srgbClr val="FF0000"/>
                </a:solidFill>
              </a:rPr>
              <a:t>✘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09213581"/>
      </p:ext>
    </p:extLst>
  </p:cSld>
  <p:clrMapOvr>
    <a:masterClrMapping/>
  </p:clrMapOvr>
  <p:transition spd="med" advTm="182108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10" grpId="0"/>
      <p:bldP spid="11" grpId="0" animBg="1"/>
      <p:bldP spid="21" grpId="0"/>
      <p:bldP spid="2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8E79F41-887B-724A-877A-B9955E378077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4"/>
          <a:stretch>
            <a:fillRect/>
          </a:stretch>
        </p:blipFill>
        <p:spPr>
          <a:xfrm>
            <a:off x="3103960" y="1079551"/>
            <a:ext cx="2411016" cy="31109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4CE60B14-F5F1-EC40-96F3-B8914DC909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Filtering For Time Series Analysis in Mobile Telematics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4FB5AF-8E4F-B845-8399-EEB86477198B}"/>
              </a:ext>
            </a:extLst>
          </p:cNvPr>
          <p:cNvSpPr txBox="1"/>
          <p:nvPr/>
        </p:nvSpPr>
        <p:spPr>
          <a:xfrm>
            <a:off x="1504950" y="809625"/>
            <a:ext cx="6048375" cy="39010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sz="1650" dirty="0">
                <a:latin typeface="Calibri" panose="020F0502020204030204" pitchFamily="34" charset="0"/>
                <a:cs typeface="Calibri" panose="020F0502020204030204" pitchFamily="34" charset="0"/>
              </a:rPr>
              <a:t>General model for removing unwanted components:</a:t>
            </a:r>
          </a:p>
          <a:p>
            <a:endParaRPr lang="en-US" sz="165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65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600075" lvl="1" indent="-257175">
              <a:buFont typeface="Arial" panose="020B0604020202020204" pitchFamily="34" charset="0"/>
              <a:buChar char="•"/>
            </a:pPr>
            <a:r>
              <a:rPr lang="en-US" sz="1650" dirty="0" err="1">
                <a:latin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lang="en-US" sz="1650" baseline="-25000" dirty="0" err="1">
                <a:latin typeface="Calibri" panose="020F0502020204030204" pitchFamily="34" charset="0"/>
                <a:cs typeface="Calibri" panose="020F0502020204030204" pitchFamily="34" charset="0"/>
              </a:rPr>
              <a:t>m</a:t>
            </a:r>
            <a:r>
              <a:rPr lang="en-US" sz="1650" dirty="0">
                <a:latin typeface="Calibri" panose="020F0502020204030204" pitchFamily="34" charset="0"/>
                <a:cs typeface="Calibri" panose="020F0502020204030204" pitchFamily="34" charset="0"/>
              </a:rPr>
              <a:t>:  measured sensor signal (e.g., gyroscope)</a:t>
            </a:r>
          </a:p>
          <a:p>
            <a:pPr marL="600075" lvl="1" indent="-257175">
              <a:buFont typeface="Arial" panose="020B0604020202020204" pitchFamily="34" charset="0"/>
              <a:buChar char="•"/>
            </a:pPr>
            <a:r>
              <a:rPr lang="en-US" sz="1650" dirty="0" err="1">
                <a:latin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lang="en-US" sz="1650" baseline="-25000" dirty="0" err="1">
                <a:latin typeface="Calibri" panose="020F0502020204030204" pitchFamily="34" charset="0"/>
                <a:cs typeface="Calibri" panose="020F0502020204030204" pitchFamily="34" charset="0"/>
              </a:rPr>
              <a:t>d</a:t>
            </a:r>
            <a:r>
              <a:rPr lang="en-US" sz="1650" dirty="0">
                <a:latin typeface="Calibri" panose="020F0502020204030204" pitchFamily="34" charset="0"/>
                <a:cs typeface="Calibri" panose="020F0502020204030204" pitchFamily="34" charset="0"/>
              </a:rPr>
              <a:t>:  desired/ideal signal in the absence of any corruption</a:t>
            </a:r>
          </a:p>
          <a:p>
            <a:pPr marL="600075" lvl="1" indent="-257175">
              <a:buFont typeface="Arial" panose="020B0604020202020204" pitchFamily="34" charset="0"/>
              <a:buChar char="•"/>
            </a:pPr>
            <a:r>
              <a:rPr lang="en-US" sz="1650" dirty="0">
                <a:latin typeface="Calibri" panose="020F0502020204030204" pitchFamily="34" charset="0"/>
                <a:cs typeface="Calibri" panose="020F0502020204030204" pitchFamily="34" charset="0"/>
              </a:rPr>
              <a:t>n:   </a:t>
            </a:r>
            <a:r>
              <a:rPr lang="en-US" sz="1650" i="1" dirty="0">
                <a:latin typeface="Calibri" panose="020F0502020204030204" pitchFamily="34" charset="0"/>
                <a:cs typeface="Calibri" panose="020F0502020204030204" pitchFamily="34" charset="0"/>
              </a:rPr>
              <a:t>noise</a:t>
            </a:r>
            <a:r>
              <a:rPr lang="en-US" sz="1650" dirty="0">
                <a:latin typeface="Calibri" panose="020F0502020204030204" pitchFamily="34" charset="0"/>
                <a:cs typeface="Calibri" panose="020F0502020204030204" pitchFamily="34" charset="0"/>
              </a:rPr>
              <a:t> corruption--electromagnetic interference, high</a:t>
            </a:r>
          </a:p>
          <a:p>
            <a:r>
              <a:rPr lang="en-US" sz="1650" dirty="0">
                <a:latin typeface="Calibri" panose="020F0502020204030204" pitchFamily="34" charset="0"/>
                <a:cs typeface="Calibri" panose="020F0502020204030204" pitchFamily="34" charset="0"/>
              </a:rPr>
              <a:t>            	     frequency vibration, etc.</a:t>
            </a:r>
          </a:p>
          <a:p>
            <a:pPr marL="600075" lvl="1" indent="-257175">
              <a:buFont typeface="Arial" panose="020B0604020202020204" pitchFamily="34" charset="0"/>
              <a:buChar char="•"/>
            </a:pPr>
            <a:r>
              <a:rPr lang="en-US" sz="1650" dirty="0">
                <a:latin typeface="Calibri" panose="020F0502020204030204" pitchFamily="34" charset="0"/>
                <a:cs typeface="Calibri" panose="020F0502020204030204" pitchFamily="34" charset="0"/>
              </a:rPr>
              <a:t>b:  </a:t>
            </a:r>
            <a:r>
              <a:rPr lang="en-US" sz="1650" i="1" dirty="0">
                <a:latin typeface="Calibri" panose="020F0502020204030204" pitchFamily="34" charset="0"/>
                <a:cs typeface="Calibri" panose="020F0502020204030204" pitchFamily="34" charset="0"/>
              </a:rPr>
              <a:t>bias</a:t>
            </a:r>
            <a:r>
              <a:rPr lang="en-US" sz="1650" dirty="0">
                <a:latin typeface="Calibri" panose="020F0502020204030204" pitchFamily="34" charset="0"/>
                <a:cs typeface="Calibri" panose="020F0502020204030204" pitchFamily="34" charset="0"/>
              </a:rPr>
              <a:t> corruption—small, constant offsets in a sensor’s </a:t>
            </a:r>
          </a:p>
          <a:p>
            <a:r>
              <a:rPr lang="en-US" sz="1650" dirty="0">
                <a:latin typeface="Calibri" panose="020F0502020204030204" pitchFamily="34" charset="0"/>
                <a:cs typeface="Calibri" panose="020F0502020204030204" pitchFamily="34" charset="0"/>
              </a:rPr>
              <a:t>     		    measurement output.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sz="1650" dirty="0">
                <a:latin typeface="Calibri" panose="020F0502020204030204" pitchFamily="34" charset="0"/>
                <a:cs typeface="Calibri" panose="020F0502020204030204" pitchFamily="34" charset="0"/>
              </a:rPr>
              <a:t>Example model for separating out mixtures (accelerometer):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sz="165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sz="165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600075" lvl="1" indent="-257175">
              <a:buFont typeface="Arial" panose="020B0604020202020204" pitchFamily="34" charset="0"/>
              <a:buChar char="•"/>
            </a:pPr>
            <a:r>
              <a:rPr lang="en-US" sz="1650" dirty="0"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en-US" sz="165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d</a:t>
            </a:r>
            <a:r>
              <a:rPr lang="en-US" sz="1650" dirty="0">
                <a:latin typeface="Calibri" panose="020F0502020204030204" pitchFamily="34" charset="0"/>
                <a:cs typeface="Calibri" panose="020F0502020204030204" pitchFamily="34" charset="0"/>
              </a:rPr>
              <a:t>:  acceleration of phone</a:t>
            </a:r>
          </a:p>
          <a:p>
            <a:pPr marL="600075" lvl="1" indent="-257175">
              <a:buFont typeface="Arial" panose="020B0604020202020204" pitchFamily="34" charset="0"/>
              <a:buChar char="•"/>
            </a:pPr>
            <a:r>
              <a:rPr lang="en-US" sz="1650" dirty="0">
                <a:latin typeface="Calibri" panose="020F0502020204030204" pitchFamily="34" charset="0"/>
                <a:cs typeface="Calibri" panose="020F0502020204030204" pitchFamily="34" charset="0"/>
              </a:rPr>
              <a:t>g:  gravity vector (used in determining phone orientation)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sz="165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9876A2F-AAF9-D442-8F8F-72A732296492}"/>
              </a:ext>
            </a:extLst>
          </p:cNvPr>
          <p:cNvSpPr txBox="1"/>
          <p:nvPr/>
        </p:nvSpPr>
        <p:spPr>
          <a:xfrm>
            <a:off x="4619625" y="1306261"/>
            <a:ext cx="81426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>
                <a:solidFill>
                  <a:srgbClr val="FF0000"/>
                </a:solidFill>
              </a:rPr>
              <a:t>✘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972BF65-36CF-0C40-86B2-A925AB120351}"/>
              </a:ext>
            </a:extLst>
          </p:cNvPr>
          <p:cNvSpPr txBox="1"/>
          <p:nvPr/>
        </p:nvSpPr>
        <p:spPr>
          <a:xfrm>
            <a:off x="3952814" y="1310356"/>
            <a:ext cx="27622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>
                <a:solidFill>
                  <a:srgbClr val="92D050"/>
                </a:solidFill>
              </a:rPr>
              <a:t>✓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995C387-6546-D146-A8CD-A11083E425BE}"/>
              </a:ext>
            </a:extLst>
          </p:cNvPr>
          <p:cNvSpPr txBox="1"/>
          <p:nvPr/>
        </p:nvSpPr>
        <p:spPr>
          <a:xfrm>
            <a:off x="5234112" y="1306261"/>
            <a:ext cx="81426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>
                <a:solidFill>
                  <a:srgbClr val="FF0000"/>
                </a:solidFill>
              </a:rPr>
              <a:t>✘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ABFFE34-EBA4-1549-B3FE-B463CB361A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86026" y="3398192"/>
            <a:ext cx="2686223" cy="27375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CB2BF46-0C97-DB49-82E9-315657979CC1}"/>
              </a:ext>
            </a:extLst>
          </p:cNvPr>
          <p:cNvSpPr txBox="1"/>
          <p:nvPr/>
        </p:nvSpPr>
        <p:spPr>
          <a:xfrm>
            <a:off x="3838452" y="3581630"/>
            <a:ext cx="27622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>
                <a:solidFill>
                  <a:srgbClr val="92D050"/>
                </a:solidFill>
              </a:rPr>
              <a:t>✓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2D35040-4165-8E44-89CE-0896748631E2}"/>
              </a:ext>
            </a:extLst>
          </p:cNvPr>
          <p:cNvSpPr txBox="1"/>
          <p:nvPr/>
        </p:nvSpPr>
        <p:spPr>
          <a:xfrm>
            <a:off x="4467164" y="3586831"/>
            <a:ext cx="27622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>
                <a:solidFill>
                  <a:srgbClr val="92D050"/>
                </a:solidFill>
              </a:rPr>
              <a:t>✓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90283BD-285E-DE47-8178-320F004B2E34}"/>
              </a:ext>
            </a:extLst>
          </p:cNvPr>
          <p:cNvSpPr txBox="1"/>
          <p:nvPr/>
        </p:nvSpPr>
        <p:spPr>
          <a:xfrm>
            <a:off x="5067300" y="3601786"/>
            <a:ext cx="81426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>
                <a:solidFill>
                  <a:srgbClr val="FF0000"/>
                </a:solidFill>
              </a:rPr>
              <a:t>✘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6358C3C-A3AD-A54A-BED8-57D32443F962}"/>
              </a:ext>
            </a:extLst>
          </p:cNvPr>
          <p:cNvSpPr txBox="1"/>
          <p:nvPr/>
        </p:nvSpPr>
        <p:spPr>
          <a:xfrm>
            <a:off x="5610225" y="3611311"/>
            <a:ext cx="81426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>
                <a:solidFill>
                  <a:srgbClr val="FF0000"/>
                </a:solidFill>
              </a:rPr>
              <a:t>✘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25878246"/>
      </p:ext>
    </p:extLst>
  </p:cSld>
  <p:clrMapOvr>
    <a:masterClrMapping/>
  </p:clrMapOvr>
  <p:transition spd="med" advTm="204493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6" grpId="1"/>
      <p:bldP spid="17" grpId="0"/>
      <p:bldP spid="17" grpId="1"/>
      <p:bldP spid="18" grpId="0"/>
      <p:bldP spid="18" grpId="1"/>
      <p:bldP spid="19" grpId="0"/>
      <p:bldP spid="19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4B80A44-427C-BC44-BE7D-114BFA50CF82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dirty="0"/>
              <a:t>Rather than representing our data as a collection of values at different </a:t>
            </a:r>
            <a:r>
              <a:rPr lang="en-US" i="1" dirty="0"/>
              <a:t>times</a:t>
            </a:r>
            <a:r>
              <a:rPr lang="en-US" dirty="0"/>
              <a:t>, we can equivalently represent our data as a collection of values at different </a:t>
            </a:r>
            <a:r>
              <a:rPr lang="en-US" i="1" dirty="0"/>
              <a:t>frequencies</a:t>
            </a:r>
            <a:r>
              <a:rPr lang="en-US" dirty="0"/>
              <a:t>.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B28AC22-610D-F941-8802-9C11560BC2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Time Series to </a:t>
            </a:r>
            <a:r>
              <a:rPr lang="en-US" i="1" dirty="0"/>
              <a:t>Frequency</a:t>
            </a:r>
            <a:r>
              <a:rPr lang="en-US" dirty="0"/>
              <a:t> Series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9F2CD263-CDD6-5E46-9154-5F51D19C8A89}"/>
              </a:ext>
            </a:extLst>
          </p:cNvPr>
          <p:cNvGrpSpPr/>
          <p:nvPr/>
        </p:nvGrpSpPr>
        <p:grpSpPr>
          <a:xfrm>
            <a:off x="4887224" y="1799775"/>
            <a:ext cx="3320975" cy="1640172"/>
            <a:chOff x="1410456" y="2321089"/>
            <a:chExt cx="4427966" cy="2186896"/>
          </a:xfrm>
        </p:grpSpPr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198FFFEA-C5F6-DA4D-A59E-D73CDD00DA1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10456" y="2406672"/>
              <a:ext cx="2992876" cy="2101313"/>
            </a:xfrm>
            <a:prstGeom prst="rect">
              <a:avLst/>
            </a:prstGeom>
          </p:spPr>
        </p:pic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A39E1758-9FBA-4242-8808-9CBE819DB218}"/>
                </a:ext>
              </a:extLst>
            </p:cNvPr>
            <p:cNvGrpSpPr/>
            <p:nvPr/>
          </p:nvGrpSpPr>
          <p:grpSpPr>
            <a:xfrm>
              <a:off x="1440244" y="2321089"/>
              <a:ext cx="4398178" cy="2119841"/>
              <a:chOff x="1414844" y="2297421"/>
              <a:chExt cx="4398178" cy="2119841"/>
            </a:xfrm>
          </p:grpSpPr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416CB571-8966-8642-9BAD-8671E7EC29E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414844" y="3763211"/>
                <a:ext cx="3242488" cy="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E4C1D5A6-2F0E-5B41-872E-6B5B43CE0C5B}"/>
                  </a:ext>
                </a:extLst>
              </p:cNvPr>
              <p:cNvCxnSpPr/>
              <p:nvPr/>
            </p:nvCxnSpPr>
            <p:spPr>
              <a:xfrm flipV="1">
                <a:off x="1440244" y="2297421"/>
                <a:ext cx="0" cy="211984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FB99B7AD-9744-694E-A124-DAC11EED88F7}"/>
                  </a:ext>
                </a:extLst>
              </p:cNvPr>
              <p:cNvCxnSpPr/>
              <p:nvPr/>
            </p:nvCxnSpPr>
            <p:spPr>
              <a:xfrm>
                <a:off x="2434832" y="3641546"/>
                <a:ext cx="0" cy="242316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646E99B3-ABAB-F841-AEC7-88757AA47460}"/>
                  </a:ext>
                </a:extLst>
              </p:cNvPr>
              <p:cNvCxnSpPr/>
              <p:nvPr/>
            </p:nvCxnSpPr>
            <p:spPr>
              <a:xfrm>
                <a:off x="3412732" y="3641546"/>
                <a:ext cx="0" cy="242316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339EAECB-0681-0943-AE70-AF251D25923B}"/>
                  </a:ext>
                </a:extLst>
              </p:cNvPr>
              <p:cNvCxnSpPr/>
              <p:nvPr/>
            </p:nvCxnSpPr>
            <p:spPr>
              <a:xfrm>
                <a:off x="4365232" y="3641546"/>
                <a:ext cx="0" cy="242316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E5F3B1F-8445-E04B-B74D-9A610493F4E9}"/>
                  </a:ext>
                </a:extLst>
              </p:cNvPr>
              <p:cNvSpPr txBox="1"/>
              <p:nvPr/>
            </p:nvSpPr>
            <p:spPr>
              <a:xfrm>
                <a:off x="2278444" y="3833561"/>
                <a:ext cx="254000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1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375DC41-29AF-194A-A52E-E6AAE2E4D75C}"/>
                  </a:ext>
                </a:extLst>
              </p:cNvPr>
              <p:cNvSpPr txBox="1"/>
              <p:nvPr/>
            </p:nvSpPr>
            <p:spPr>
              <a:xfrm>
                <a:off x="3273032" y="3831055"/>
                <a:ext cx="254000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2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446F7DD-C3C1-7341-A5AC-37EFE8FE2B3E}"/>
                  </a:ext>
                </a:extLst>
              </p:cNvPr>
              <p:cNvSpPr txBox="1"/>
              <p:nvPr/>
            </p:nvSpPr>
            <p:spPr>
              <a:xfrm>
                <a:off x="4216821" y="3831055"/>
                <a:ext cx="254000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3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CCB76C5-9622-084A-9909-594886A7E0E0}"/>
                  </a:ext>
                </a:extLst>
              </p:cNvPr>
              <p:cNvSpPr txBox="1"/>
              <p:nvPr/>
            </p:nvSpPr>
            <p:spPr>
              <a:xfrm>
                <a:off x="4595825" y="3705047"/>
                <a:ext cx="1217197" cy="4103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t (sec)</a:t>
                </a:r>
              </a:p>
            </p:txBody>
          </p:sp>
        </p:grp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3E435D4D-14A7-CA40-AF6A-716EF1BD41B6}"/>
              </a:ext>
            </a:extLst>
          </p:cNvPr>
          <p:cNvGrpSpPr/>
          <p:nvPr/>
        </p:nvGrpSpPr>
        <p:grpSpPr>
          <a:xfrm>
            <a:off x="1722237" y="1780726"/>
            <a:ext cx="3231961" cy="1610366"/>
            <a:chOff x="772316" y="2374300"/>
            <a:chExt cx="4309281" cy="2147155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6BEE2624-053E-564D-A62B-3FED4C1ECA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10416" y="2544084"/>
              <a:ext cx="3001187" cy="1977371"/>
            </a:xfrm>
            <a:prstGeom prst="rect">
              <a:avLst/>
            </a:prstGeom>
          </p:spPr>
        </p:pic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04353577-692B-8C41-930D-4B0E9900BF34}"/>
                </a:ext>
              </a:extLst>
            </p:cNvPr>
            <p:cNvGrpSpPr/>
            <p:nvPr/>
          </p:nvGrpSpPr>
          <p:grpSpPr>
            <a:xfrm>
              <a:off x="772316" y="2374300"/>
              <a:ext cx="4309281" cy="2119841"/>
              <a:chOff x="1492111" y="2246504"/>
              <a:chExt cx="4309281" cy="2119841"/>
            </a:xfrm>
          </p:grpSpPr>
          <p:cxnSp>
            <p:nvCxnSpPr>
              <p:cNvPr id="35" name="Straight Arrow Connector 34">
                <a:extLst>
                  <a:ext uri="{FF2B5EF4-FFF2-40B4-BE49-F238E27FC236}">
                    <a16:creationId xmlns:a16="http://schemas.microsoft.com/office/drawing/2014/main" id="{C9040709-1694-7F46-B69C-32E5E48C004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492111" y="3394794"/>
                <a:ext cx="3242488" cy="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Arrow Connector 35">
                <a:extLst>
                  <a:ext uri="{FF2B5EF4-FFF2-40B4-BE49-F238E27FC236}">
                    <a16:creationId xmlns:a16="http://schemas.microsoft.com/office/drawing/2014/main" id="{A05103E8-1DAC-5E47-B27F-00E87856E4B8}"/>
                  </a:ext>
                </a:extLst>
              </p:cNvPr>
              <p:cNvCxnSpPr/>
              <p:nvPr/>
            </p:nvCxnSpPr>
            <p:spPr>
              <a:xfrm flipV="1">
                <a:off x="1517511" y="2246504"/>
                <a:ext cx="0" cy="211984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D76702EF-9F77-BF4D-87C8-C55887863812}"/>
                  </a:ext>
                </a:extLst>
              </p:cNvPr>
              <p:cNvCxnSpPr/>
              <p:nvPr/>
            </p:nvCxnSpPr>
            <p:spPr>
              <a:xfrm>
                <a:off x="2537499" y="3273129"/>
                <a:ext cx="0" cy="242316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30BE31CF-E9F2-C845-9077-651853A218E8}"/>
                  </a:ext>
                </a:extLst>
              </p:cNvPr>
              <p:cNvCxnSpPr/>
              <p:nvPr/>
            </p:nvCxnSpPr>
            <p:spPr>
              <a:xfrm>
                <a:off x="3540799" y="3273129"/>
                <a:ext cx="0" cy="242316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3F3C6D8F-39AC-5142-B77C-30B116D1BF02}"/>
                  </a:ext>
                </a:extLst>
              </p:cNvPr>
              <p:cNvCxnSpPr/>
              <p:nvPr/>
            </p:nvCxnSpPr>
            <p:spPr>
              <a:xfrm>
                <a:off x="4505999" y="3273129"/>
                <a:ext cx="0" cy="242316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2B10644-2D26-254D-B9D6-FAE4EB1667B5}"/>
                  </a:ext>
                </a:extLst>
              </p:cNvPr>
              <p:cNvSpPr txBox="1"/>
              <p:nvPr/>
            </p:nvSpPr>
            <p:spPr>
              <a:xfrm>
                <a:off x="2381111" y="3465144"/>
                <a:ext cx="254000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1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97423685-5C02-1740-9C1E-D45717E5906C}"/>
                  </a:ext>
                </a:extLst>
              </p:cNvPr>
              <p:cNvSpPr txBox="1"/>
              <p:nvPr/>
            </p:nvSpPr>
            <p:spPr>
              <a:xfrm>
                <a:off x="3388399" y="3462638"/>
                <a:ext cx="254000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2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3192C6C-B447-5D4E-B216-DF838564557E}"/>
                  </a:ext>
                </a:extLst>
              </p:cNvPr>
              <p:cNvSpPr txBox="1"/>
              <p:nvPr/>
            </p:nvSpPr>
            <p:spPr>
              <a:xfrm>
                <a:off x="4357588" y="3462638"/>
                <a:ext cx="254000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3</a:t>
                </a: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09A3E36A-E1EC-654A-8D36-18454A3E14AA}"/>
                  </a:ext>
                </a:extLst>
              </p:cNvPr>
              <p:cNvSpPr txBox="1"/>
              <p:nvPr/>
            </p:nvSpPr>
            <p:spPr>
              <a:xfrm>
                <a:off x="4673089" y="3273129"/>
                <a:ext cx="1128303" cy="4103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t (sec)</a:t>
                </a:r>
              </a:p>
            </p:txBody>
          </p:sp>
        </p:grpSp>
      </p:grpSp>
      <p:pic>
        <p:nvPicPr>
          <p:cNvPr id="49" name="Picture 48">
            <a:extLst>
              <a:ext uri="{FF2B5EF4-FFF2-40B4-BE49-F238E27FC236}">
                <a16:creationId xmlns:a16="http://schemas.microsoft.com/office/drawing/2014/main" id="{D8EE7FBA-4C95-924B-953C-4871CA05FB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95525" y="1608958"/>
            <a:ext cx="734629" cy="183657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537CFAA5-3F84-E541-B80A-847C5F75E5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80638" y="1416922"/>
            <a:ext cx="1947115" cy="500300"/>
          </a:xfrm>
          <a:prstGeom prst="rect">
            <a:avLst/>
          </a:prstGeom>
        </p:spPr>
      </p:pic>
      <p:grpSp>
        <p:nvGrpSpPr>
          <p:cNvPr id="75" name="Group 74">
            <a:extLst>
              <a:ext uri="{FF2B5EF4-FFF2-40B4-BE49-F238E27FC236}">
                <a16:creationId xmlns:a16="http://schemas.microsoft.com/office/drawing/2014/main" id="{75934120-6D5A-7C42-903D-6D48419A88BD}"/>
              </a:ext>
            </a:extLst>
          </p:cNvPr>
          <p:cNvGrpSpPr/>
          <p:nvPr/>
        </p:nvGrpSpPr>
        <p:grpSpPr>
          <a:xfrm>
            <a:off x="2332952" y="3771768"/>
            <a:ext cx="1969628" cy="1283311"/>
            <a:chOff x="803069" y="4759723"/>
            <a:chExt cx="2626170" cy="1711082"/>
          </a:xfrm>
        </p:grpSpPr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5C308AB4-FC25-8342-8FFB-1A31E91768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3069" y="5907505"/>
              <a:ext cx="1597231" cy="50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AE3999C4-4466-1143-9CAF-BF4C5F7293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3069" y="4759723"/>
              <a:ext cx="0" cy="114778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C0628188-7DC2-3840-8053-D5E368ED5827}"/>
                </a:ext>
              </a:extLst>
            </p:cNvPr>
            <p:cNvCxnSpPr>
              <a:cxnSpLocks/>
            </p:cNvCxnSpPr>
            <p:nvPr/>
          </p:nvCxnSpPr>
          <p:spPr>
            <a:xfrm>
              <a:off x="1264257" y="5786347"/>
              <a:ext cx="0" cy="24231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E1E7B11D-0B6A-374B-A1A5-287C573ACF94}"/>
                </a:ext>
              </a:extLst>
            </p:cNvPr>
            <p:cNvSpPr txBox="1"/>
            <p:nvPr/>
          </p:nvSpPr>
          <p:spPr>
            <a:xfrm>
              <a:off x="1120569" y="5978362"/>
              <a:ext cx="254000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5ECAB1CE-3425-C549-A23E-97B0A0EDC3C2}"/>
                </a:ext>
              </a:extLst>
            </p:cNvPr>
            <p:cNvSpPr txBox="1"/>
            <p:nvPr/>
          </p:nvSpPr>
          <p:spPr>
            <a:xfrm>
              <a:off x="2403509" y="5786347"/>
              <a:ext cx="1025730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f (Hz)</a:t>
              </a: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5849847D-8348-364C-A4A1-68E85BF93615}"/>
              </a:ext>
            </a:extLst>
          </p:cNvPr>
          <p:cNvGrpSpPr/>
          <p:nvPr/>
        </p:nvGrpSpPr>
        <p:grpSpPr>
          <a:xfrm>
            <a:off x="5586954" y="3735105"/>
            <a:ext cx="1951123" cy="1283311"/>
            <a:chOff x="803069" y="4759723"/>
            <a:chExt cx="2601497" cy="1711082"/>
          </a:xfrm>
        </p:grpSpPr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EF76C411-C79A-F049-BD20-687CED9CE36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3069" y="5907505"/>
              <a:ext cx="1597231" cy="50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0458944E-545F-F748-8F5D-311C2DBAC3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3069" y="4759723"/>
              <a:ext cx="0" cy="114778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28CE092C-2AF1-2E47-8A89-081E788A666C}"/>
                </a:ext>
              </a:extLst>
            </p:cNvPr>
            <p:cNvCxnSpPr>
              <a:cxnSpLocks/>
            </p:cNvCxnSpPr>
            <p:nvPr/>
          </p:nvCxnSpPr>
          <p:spPr>
            <a:xfrm>
              <a:off x="1264257" y="5786347"/>
              <a:ext cx="0" cy="24231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D2D95C9D-B900-5E4B-A130-AD4CE7E7F741}"/>
                </a:ext>
              </a:extLst>
            </p:cNvPr>
            <p:cNvCxnSpPr>
              <a:cxnSpLocks/>
            </p:cNvCxnSpPr>
            <p:nvPr/>
          </p:nvCxnSpPr>
          <p:spPr>
            <a:xfrm>
              <a:off x="1772257" y="5786347"/>
              <a:ext cx="0" cy="24231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57B20881-FA26-C640-99EE-3D2D8179AC1B}"/>
                </a:ext>
              </a:extLst>
            </p:cNvPr>
            <p:cNvSpPr txBox="1"/>
            <p:nvPr/>
          </p:nvSpPr>
          <p:spPr>
            <a:xfrm>
              <a:off x="1120569" y="5978362"/>
              <a:ext cx="254000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2EA3AB43-4275-5645-9C99-BF0953B129C0}"/>
                </a:ext>
              </a:extLst>
            </p:cNvPr>
            <p:cNvSpPr txBox="1"/>
            <p:nvPr/>
          </p:nvSpPr>
          <p:spPr>
            <a:xfrm>
              <a:off x="1632557" y="5975855"/>
              <a:ext cx="254000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D4427467-B074-CF47-898E-3F1D9A1577EA}"/>
                </a:ext>
              </a:extLst>
            </p:cNvPr>
            <p:cNvSpPr txBox="1"/>
            <p:nvPr/>
          </p:nvSpPr>
          <p:spPr>
            <a:xfrm>
              <a:off x="2403506" y="5786347"/>
              <a:ext cx="1001060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f (Hz)</a:t>
              </a:r>
            </a:p>
          </p:txBody>
        </p:sp>
      </p:grp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63CDEF28-547F-4145-8E2F-8D8136414EAE}"/>
              </a:ext>
            </a:extLst>
          </p:cNvPr>
          <p:cNvCxnSpPr/>
          <p:nvPr/>
        </p:nvCxnSpPr>
        <p:spPr>
          <a:xfrm flipV="1">
            <a:off x="2678843" y="4048125"/>
            <a:ext cx="0" cy="595448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6" name="Oval 85">
            <a:extLst>
              <a:ext uri="{FF2B5EF4-FFF2-40B4-BE49-F238E27FC236}">
                <a16:creationId xmlns:a16="http://schemas.microsoft.com/office/drawing/2014/main" id="{1D8B799B-0DCA-7F46-AC26-FDC2DCCF1BA3}"/>
              </a:ext>
            </a:extLst>
          </p:cNvPr>
          <p:cNvSpPr/>
          <p:nvPr/>
        </p:nvSpPr>
        <p:spPr>
          <a:xfrm>
            <a:off x="2643788" y="4000500"/>
            <a:ext cx="68580" cy="6858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DF245B8A-900E-F24E-BB3E-F1338448D118}"/>
              </a:ext>
            </a:extLst>
          </p:cNvPr>
          <p:cNvCxnSpPr/>
          <p:nvPr/>
        </p:nvCxnSpPr>
        <p:spPr>
          <a:xfrm flipV="1">
            <a:off x="5932844" y="4006357"/>
            <a:ext cx="0" cy="595448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8" name="Oval 87">
            <a:extLst>
              <a:ext uri="{FF2B5EF4-FFF2-40B4-BE49-F238E27FC236}">
                <a16:creationId xmlns:a16="http://schemas.microsoft.com/office/drawing/2014/main" id="{B42A3628-CD83-7642-8AA4-5E40B685B577}"/>
              </a:ext>
            </a:extLst>
          </p:cNvPr>
          <p:cNvSpPr/>
          <p:nvPr/>
        </p:nvSpPr>
        <p:spPr>
          <a:xfrm>
            <a:off x="5897790" y="3958732"/>
            <a:ext cx="68580" cy="6858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EB793436-8689-E245-85C2-4C6D98153DE7}"/>
              </a:ext>
            </a:extLst>
          </p:cNvPr>
          <p:cNvCxnSpPr>
            <a:cxnSpLocks/>
          </p:cNvCxnSpPr>
          <p:nvPr/>
        </p:nvCxnSpPr>
        <p:spPr>
          <a:xfrm flipV="1">
            <a:off x="6311266" y="4310063"/>
            <a:ext cx="2579" cy="30479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0" name="Oval 89">
            <a:extLst>
              <a:ext uri="{FF2B5EF4-FFF2-40B4-BE49-F238E27FC236}">
                <a16:creationId xmlns:a16="http://schemas.microsoft.com/office/drawing/2014/main" id="{BB289E1A-3493-1046-A984-A949B26336DB}"/>
              </a:ext>
            </a:extLst>
          </p:cNvPr>
          <p:cNvSpPr/>
          <p:nvPr/>
        </p:nvSpPr>
        <p:spPr>
          <a:xfrm>
            <a:off x="6278441" y="4260693"/>
            <a:ext cx="68580" cy="6858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E8BF9D1F-04EE-734B-BFAE-EA5E2BC493BA}"/>
              </a:ext>
            </a:extLst>
          </p:cNvPr>
          <p:cNvSpPr txBox="1"/>
          <p:nvPr/>
        </p:nvSpPr>
        <p:spPr>
          <a:xfrm>
            <a:off x="2475827" y="3827915"/>
            <a:ext cx="190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7ED96807-FE11-064C-9880-46A7CB64BBEF}"/>
              </a:ext>
            </a:extLst>
          </p:cNvPr>
          <p:cNvSpPr txBox="1"/>
          <p:nvPr/>
        </p:nvSpPr>
        <p:spPr>
          <a:xfrm>
            <a:off x="5715608" y="3778114"/>
            <a:ext cx="190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C87A1CAD-773B-A444-95F8-287E255A69DD}"/>
              </a:ext>
            </a:extLst>
          </p:cNvPr>
          <p:cNvSpPr txBox="1"/>
          <p:nvPr/>
        </p:nvSpPr>
        <p:spPr>
          <a:xfrm>
            <a:off x="6285077" y="4060324"/>
            <a:ext cx="586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0.5</a:t>
            </a:r>
          </a:p>
        </p:txBody>
      </p:sp>
      <p:sp>
        <p:nvSpPr>
          <p:cNvPr id="95" name="Down Arrow 94">
            <a:extLst>
              <a:ext uri="{FF2B5EF4-FFF2-40B4-BE49-F238E27FC236}">
                <a16:creationId xmlns:a16="http://schemas.microsoft.com/office/drawing/2014/main" id="{D93970AA-E734-CF47-B80F-271B339976E3}"/>
              </a:ext>
            </a:extLst>
          </p:cNvPr>
          <p:cNvSpPr/>
          <p:nvPr/>
        </p:nvSpPr>
        <p:spPr>
          <a:xfrm>
            <a:off x="2886075" y="3439947"/>
            <a:ext cx="258378" cy="295158"/>
          </a:xfrm>
          <a:prstGeom prst="downArrow">
            <a:avLst/>
          </a:prstGeom>
          <a:solidFill>
            <a:srgbClr val="FFC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6" name="Down Arrow 95">
            <a:extLst>
              <a:ext uri="{FF2B5EF4-FFF2-40B4-BE49-F238E27FC236}">
                <a16:creationId xmlns:a16="http://schemas.microsoft.com/office/drawing/2014/main" id="{E9FCA484-7AB8-A64D-8A24-5C33CD723C6E}"/>
              </a:ext>
            </a:extLst>
          </p:cNvPr>
          <p:cNvSpPr/>
          <p:nvPr/>
        </p:nvSpPr>
        <p:spPr>
          <a:xfrm>
            <a:off x="6056726" y="3480851"/>
            <a:ext cx="258378" cy="295158"/>
          </a:xfrm>
          <a:prstGeom prst="downArrow">
            <a:avLst/>
          </a:prstGeom>
          <a:solidFill>
            <a:srgbClr val="FFC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69704485"/>
      </p:ext>
    </p:extLst>
  </p:cSld>
  <p:clrMapOvr>
    <a:masterClrMapping/>
  </p:clrMapOvr>
  <p:transition spd="med" advTm="153656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" grpId="0" animBg="1"/>
      <p:bldP spid="88" grpId="0" animBg="1"/>
      <p:bldP spid="90" grpId="0" animBg="1"/>
      <p:bldP spid="92" grpId="0"/>
      <p:bldP spid="93" grpId="0"/>
      <p:bldP spid="94" grpId="0"/>
      <p:bldP spid="95" grpId="0" animBg="1"/>
      <p:bldP spid="9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FD7FEC2-A129-A948-9C11-A7946C887868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dirty="0"/>
              <a:t>Given a time series x(t), we can compute its equivalent frequency representation X(f) by computing the </a:t>
            </a:r>
            <a:r>
              <a:rPr lang="en-US" i="1" dirty="0"/>
              <a:t>Fourier Transform</a:t>
            </a:r>
            <a:r>
              <a:rPr lang="en-US" dirty="0"/>
              <a:t>: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dirty="0"/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dirty="0"/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i="1" dirty="0"/>
              <a:t>Fast Fourier Transform </a:t>
            </a:r>
            <a:r>
              <a:rPr lang="en-US" dirty="0"/>
              <a:t>(FFT) is an efficient algorithm for computing the Fourier Transform based on the samples of a time series.  For N samples of a time series, we can compute the FFT in O(N log</a:t>
            </a:r>
            <a:r>
              <a:rPr lang="en-US" baseline="-25000" dirty="0"/>
              <a:t>2</a:t>
            </a:r>
            <a:r>
              <a:rPr lang="en-US" dirty="0"/>
              <a:t>N) operations.  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dirty="0"/>
              <a:t>Inverse FFT (IFFT) reproduces originally time series samples, also in </a:t>
            </a:r>
          </a:p>
          <a:p>
            <a:r>
              <a:rPr lang="en-US" dirty="0"/>
              <a:t>     O(N log</a:t>
            </a:r>
            <a:r>
              <a:rPr lang="en-US" baseline="-25000" dirty="0"/>
              <a:t>2</a:t>
            </a:r>
            <a:r>
              <a:rPr lang="en-US" dirty="0"/>
              <a:t>N) operations. </a:t>
            </a:r>
          </a:p>
          <a:p>
            <a:endParaRPr lang="en-US" dirty="0"/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dirty="0"/>
              <a:t>Examples:  </a:t>
            </a:r>
            <a:r>
              <a:rPr lang="en-US" dirty="0">
                <a:hlinkClick r:id="rId3" action="ppaction://program"/>
              </a:rPr>
              <a:t>Jupyter notebook</a:t>
            </a:r>
            <a:endParaRPr lang="en-US" dirty="0"/>
          </a:p>
          <a:p>
            <a:endParaRPr lang="en-US" dirty="0"/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dirty="0"/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D295C3F-483E-7042-9996-9FE3C9C89F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Fast Fourier Transform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9CA811-A79B-274A-AE60-E081B40D73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2783" y="1362075"/>
            <a:ext cx="2253343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467444"/>
      </p:ext>
    </p:extLst>
  </p:cSld>
  <p:clrMapOvr>
    <a:masterClrMapping/>
  </p:clrMapOvr>
  <p:transition spd="med" advTm="155552">
    <p:wipe dir="r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61F9739-4845-F44E-9C7F-B5D078C26169}"/>
              </a:ext>
            </a:extLst>
          </p:cNvPr>
          <p:cNvSpPr/>
          <p:nvPr/>
        </p:nvSpPr>
        <p:spPr>
          <a:xfrm>
            <a:off x="1632145" y="3441073"/>
            <a:ext cx="245735" cy="620217"/>
          </a:xfrm>
          <a:prstGeom prst="rect">
            <a:avLst/>
          </a:prstGeom>
          <a:solidFill>
            <a:srgbClr val="92D050">
              <a:alpha val="50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2011F23-58D0-DB43-BA08-51E4FBD846E3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i="1" dirty="0"/>
              <a:t>Linear filters </a:t>
            </a:r>
            <a:r>
              <a:rPr lang="en-US" dirty="0"/>
              <a:t>select certain regions in frequency space and reject others.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dirty="0"/>
              <a:t>Achieved by multiplying our frequency spectrum by a weighting function W(f) (the filter!).  Conceptually: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3A2968D-9CD0-1E47-A0AC-1DE1F0E53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Filtering in Frequency Domain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0A9D48E-74AD-B948-9BB1-77EC0FD2D6F9}"/>
              </a:ext>
            </a:extLst>
          </p:cNvPr>
          <p:cNvSpPr/>
          <p:nvPr/>
        </p:nvSpPr>
        <p:spPr>
          <a:xfrm>
            <a:off x="2463321" y="2219325"/>
            <a:ext cx="819150" cy="42862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FFT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BA9ECC4-70A9-9344-A65E-F35F54A79353}"/>
              </a:ext>
            </a:extLst>
          </p:cNvPr>
          <p:cNvSpPr/>
          <p:nvPr/>
        </p:nvSpPr>
        <p:spPr>
          <a:xfrm>
            <a:off x="3895725" y="2105025"/>
            <a:ext cx="1146227" cy="695325"/>
          </a:xfrm>
          <a:prstGeom prst="rect">
            <a:avLst/>
          </a:prstGeom>
          <a:solidFill>
            <a:srgbClr val="FFFF00"/>
          </a:solidFill>
          <a:ln>
            <a:solidFill>
              <a:srgbClr val="62192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Multiply by W(f)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2313804-E34F-784B-AA7D-DAE0FB96E267}"/>
              </a:ext>
            </a:extLst>
          </p:cNvPr>
          <p:cNvSpPr/>
          <p:nvPr/>
        </p:nvSpPr>
        <p:spPr>
          <a:xfrm>
            <a:off x="5655206" y="2219325"/>
            <a:ext cx="819150" cy="42862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IFFT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B583753-E523-5548-A6C8-05A287E8C32C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1914525" y="2419350"/>
            <a:ext cx="548796" cy="142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62D65EA-A796-F047-AB03-5157D8A7C42B}"/>
              </a:ext>
            </a:extLst>
          </p:cNvPr>
          <p:cNvCxnSpPr>
            <a:cxnSpLocks/>
          </p:cNvCxnSpPr>
          <p:nvPr/>
        </p:nvCxnSpPr>
        <p:spPr>
          <a:xfrm>
            <a:off x="3287952" y="2443163"/>
            <a:ext cx="6077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188BF98-2C07-AB41-AB2D-1876C77478E4}"/>
              </a:ext>
            </a:extLst>
          </p:cNvPr>
          <p:cNvCxnSpPr>
            <a:cxnSpLocks/>
          </p:cNvCxnSpPr>
          <p:nvPr/>
        </p:nvCxnSpPr>
        <p:spPr>
          <a:xfrm>
            <a:off x="5047433" y="2443163"/>
            <a:ext cx="6077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F82B856-B96C-0A40-A4D0-C9C5C8006499}"/>
              </a:ext>
            </a:extLst>
          </p:cNvPr>
          <p:cNvCxnSpPr>
            <a:cxnSpLocks/>
          </p:cNvCxnSpPr>
          <p:nvPr/>
        </p:nvCxnSpPr>
        <p:spPr>
          <a:xfrm>
            <a:off x="6474356" y="2438400"/>
            <a:ext cx="548796" cy="142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2512FF92-6DC5-6247-B8BA-9A8EB9C252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1655" y="2340769"/>
            <a:ext cx="276225" cy="17145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20DA5C2-D8EE-2240-B2EA-3768640415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5188" y="2228850"/>
            <a:ext cx="371475" cy="1714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875F35D-72BA-1E45-AB9F-D8AECCB790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7313" y="2228850"/>
            <a:ext cx="352425" cy="17145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C2E5260-A9C6-FF4E-8B81-4C0722BCE2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86600" y="2352675"/>
            <a:ext cx="266700" cy="171450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FC623C6C-8D99-C74D-B385-E893FAE9BB56}"/>
              </a:ext>
            </a:extLst>
          </p:cNvPr>
          <p:cNvGrpSpPr/>
          <p:nvPr/>
        </p:nvGrpSpPr>
        <p:grpSpPr>
          <a:xfrm>
            <a:off x="1406190" y="2943011"/>
            <a:ext cx="2185149" cy="1346905"/>
            <a:chOff x="544621" y="3871304"/>
            <a:chExt cx="2913533" cy="1795872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D00B1E26-37E4-7840-9283-2B48205827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5896" y="5377318"/>
              <a:ext cx="1597231" cy="50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A60586F6-5036-1F45-B823-A4290E437B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5896" y="4229536"/>
              <a:ext cx="0" cy="114778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C123AF9-92BA-EE43-9CAB-B11B0B6FEA8C}"/>
                </a:ext>
              </a:extLst>
            </p:cNvPr>
            <p:cNvSpPr txBox="1"/>
            <p:nvPr/>
          </p:nvSpPr>
          <p:spPr>
            <a:xfrm>
              <a:off x="2446335" y="5174734"/>
              <a:ext cx="1011819" cy="4924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f (Hz)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C6A0EEE-2EA0-6E4C-B8FD-9708ED3DEB87}"/>
                </a:ext>
              </a:extLst>
            </p:cNvPr>
            <p:cNvSpPr txBox="1"/>
            <p:nvPr/>
          </p:nvSpPr>
          <p:spPr>
            <a:xfrm>
              <a:off x="544621" y="3871304"/>
              <a:ext cx="964984" cy="4924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W(f)</a:t>
              </a: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4267134A-FEB2-0A45-ABCF-39FFC11C0534}"/>
              </a:ext>
            </a:extLst>
          </p:cNvPr>
          <p:cNvSpPr txBox="1"/>
          <p:nvPr/>
        </p:nvSpPr>
        <p:spPr>
          <a:xfrm>
            <a:off x="1632145" y="4210517"/>
            <a:ext cx="12891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Lowpass</a:t>
            </a:r>
            <a:r>
              <a:rPr lang="en-US" dirty="0"/>
              <a:t> Filter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9AC3230-7C50-0D40-BCAB-BC007E4E1C97}"/>
              </a:ext>
            </a:extLst>
          </p:cNvPr>
          <p:cNvGrpSpPr/>
          <p:nvPr/>
        </p:nvGrpSpPr>
        <p:grpSpPr>
          <a:xfrm>
            <a:off x="3626247" y="2972819"/>
            <a:ext cx="2171706" cy="1346905"/>
            <a:chOff x="544620" y="3871304"/>
            <a:chExt cx="2895608" cy="1795872"/>
          </a:xfrm>
        </p:grpSpPr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DDAD8663-B021-004E-937F-4EAC1B2CC3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5896" y="5377318"/>
              <a:ext cx="1597231" cy="50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E5D7D74D-7B45-714F-BD02-6B88129814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5896" y="4229536"/>
              <a:ext cx="0" cy="114778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61EB264-27E6-FD48-8CC9-C36A2109229A}"/>
                </a:ext>
              </a:extLst>
            </p:cNvPr>
            <p:cNvSpPr txBox="1"/>
            <p:nvPr/>
          </p:nvSpPr>
          <p:spPr>
            <a:xfrm>
              <a:off x="2446335" y="5174734"/>
              <a:ext cx="993893" cy="4924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f (Hz)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DEADB21-19E0-8645-812B-91409AE454D7}"/>
                </a:ext>
              </a:extLst>
            </p:cNvPr>
            <p:cNvSpPr txBox="1"/>
            <p:nvPr/>
          </p:nvSpPr>
          <p:spPr>
            <a:xfrm>
              <a:off x="544620" y="3871304"/>
              <a:ext cx="1090713" cy="4924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W(f)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3529C3A4-EFB7-2347-AC42-C7BECC498764}"/>
              </a:ext>
            </a:extLst>
          </p:cNvPr>
          <p:cNvGrpSpPr/>
          <p:nvPr/>
        </p:nvGrpSpPr>
        <p:grpSpPr>
          <a:xfrm>
            <a:off x="5665705" y="3014818"/>
            <a:ext cx="2192834" cy="1346905"/>
            <a:chOff x="544620" y="3871304"/>
            <a:chExt cx="2923779" cy="1795872"/>
          </a:xfrm>
        </p:grpSpPr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3480D349-DBF5-A246-9599-32CA29E01C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5896" y="5377318"/>
              <a:ext cx="1597231" cy="50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78B2DEE5-425A-6C42-84AF-F37D31F14E0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5896" y="4229536"/>
              <a:ext cx="0" cy="114778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B576C16B-5506-4E4D-A073-80BD4D2161EE}"/>
                </a:ext>
              </a:extLst>
            </p:cNvPr>
            <p:cNvSpPr txBox="1"/>
            <p:nvPr/>
          </p:nvSpPr>
          <p:spPr>
            <a:xfrm>
              <a:off x="2446335" y="5174734"/>
              <a:ext cx="1022064" cy="4924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f (Hz)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33E679C-8ABD-F844-BC30-72B5EFEB6985}"/>
                </a:ext>
              </a:extLst>
            </p:cNvPr>
            <p:cNvSpPr txBox="1"/>
            <p:nvPr/>
          </p:nvSpPr>
          <p:spPr>
            <a:xfrm>
              <a:off x="544620" y="3871304"/>
              <a:ext cx="955007" cy="4924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W(f)</a:t>
              </a:r>
            </a:p>
          </p:txBody>
        </p: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84DF83AC-1967-6B43-8E79-456805F4123E}"/>
              </a:ext>
            </a:extLst>
          </p:cNvPr>
          <p:cNvSpPr txBox="1"/>
          <p:nvPr/>
        </p:nvSpPr>
        <p:spPr>
          <a:xfrm>
            <a:off x="3852203" y="4220018"/>
            <a:ext cx="12891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Highpass</a:t>
            </a:r>
            <a:r>
              <a:rPr lang="en-US" dirty="0"/>
              <a:t> Filter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3F5BE22-FEFF-A645-A275-E7D5AD8515AA}"/>
              </a:ext>
            </a:extLst>
          </p:cNvPr>
          <p:cNvSpPr txBox="1"/>
          <p:nvPr/>
        </p:nvSpPr>
        <p:spPr>
          <a:xfrm>
            <a:off x="5881855" y="4259360"/>
            <a:ext cx="13666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Bandpass Filter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F255BE17-9232-AF45-9AC5-E3A46ED74040}"/>
              </a:ext>
            </a:extLst>
          </p:cNvPr>
          <p:cNvSpPr/>
          <p:nvPr/>
        </p:nvSpPr>
        <p:spPr>
          <a:xfrm>
            <a:off x="1643865" y="3441073"/>
            <a:ext cx="1008011" cy="620217"/>
          </a:xfrm>
          <a:custGeom>
            <a:avLst/>
            <a:gdLst>
              <a:gd name="connsiteX0" fmla="*/ 0 w 1109609"/>
              <a:gd name="connsiteY0" fmla="*/ 0 h 536355"/>
              <a:gd name="connsiteX1" fmla="*/ 123290 w 1109609"/>
              <a:gd name="connsiteY1" fmla="*/ 82193 h 536355"/>
              <a:gd name="connsiteX2" fmla="*/ 585627 w 1109609"/>
              <a:gd name="connsiteY2" fmla="*/ 493159 h 536355"/>
              <a:gd name="connsiteX3" fmla="*/ 1109609 w 1109609"/>
              <a:gd name="connsiteY3" fmla="*/ 523982 h 536355"/>
              <a:gd name="connsiteX4" fmla="*/ 1109609 w 1109609"/>
              <a:gd name="connsiteY4" fmla="*/ 523982 h 536355"/>
              <a:gd name="connsiteX0" fmla="*/ 0 w 1109609"/>
              <a:gd name="connsiteY0" fmla="*/ 1162 h 538558"/>
              <a:gd name="connsiteX1" fmla="*/ 278273 w 1109609"/>
              <a:gd name="connsiteY1" fmla="*/ 67856 h 538558"/>
              <a:gd name="connsiteX2" fmla="*/ 585627 w 1109609"/>
              <a:gd name="connsiteY2" fmla="*/ 494321 h 538558"/>
              <a:gd name="connsiteX3" fmla="*/ 1109609 w 1109609"/>
              <a:gd name="connsiteY3" fmla="*/ 525144 h 538558"/>
              <a:gd name="connsiteX4" fmla="*/ 1109609 w 1109609"/>
              <a:gd name="connsiteY4" fmla="*/ 525144 h 538558"/>
              <a:gd name="connsiteX0" fmla="*/ 0 w 1109609"/>
              <a:gd name="connsiteY0" fmla="*/ 0 h 535628"/>
              <a:gd name="connsiteX1" fmla="*/ 312393 w 1109609"/>
              <a:gd name="connsiteY1" fmla="*/ 93114 h 535628"/>
              <a:gd name="connsiteX2" fmla="*/ 585627 w 1109609"/>
              <a:gd name="connsiteY2" fmla="*/ 493159 h 535628"/>
              <a:gd name="connsiteX3" fmla="*/ 1109609 w 1109609"/>
              <a:gd name="connsiteY3" fmla="*/ 523982 h 535628"/>
              <a:gd name="connsiteX4" fmla="*/ 1109609 w 1109609"/>
              <a:gd name="connsiteY4" fmla="*/ 523982 h 535628"/>
              <a:gd name="connsiteX0" fmla="*/ 0 w 1109609"/>
              <a:gd name="connsiteY0" fmla="*/ 0 h 542762"/>
              <a:gd name="connsiteX1" fmla="*/ 312393 w 1109609"/>
              <a:gd name="connsiteY1" fmla="*/ 93114 h 542762"/>
              <a:gd name="connsiteX2" fmla="*/ 432083 w 1109609"/>
              <a:gd name="connsiteY2" fmla="*/ 506369 h 542762"/>
              <a:gd name="connsiteX3" fmla="*/ 1109609 w 1109609"/>
              <a:gd name="connsiteY3" fmla="*/ 523982 h 542762"/>
              <a:gd name="connsiteX4" fmla="*/ 1109609 w 1109609"/>
              <a:gd name="connsiteY4" fmla="*/ 523982 h 542762"/>
              <a:gd name="connsiteX0" fmla="*/ 0 w 1109609"/>
              <a:gd name="connsiteY0" fmla="*/ 1546 h 546229"/>
              <a:gd name="connsiteX1" fmla="*/ 227092 w 1109609"/>
              <a:gd name="connsiteY1" fmla="*/ 68239 h 546229"/>
              <a:gd name="connsiteX2" fmla="*/ 432083 w 1109609"/>
              <a:gd name="connsiteY2" fmla="*/ 507915 h 546229"/>
              <a:gd name="connsiteX3" fmla="*/ 1109609 w 1109609"/>
              <a:gd name="connsiteY3" fmla="*/ 525528 h 546229"/>
              <a:gd name="connsiteX4" fmla="*/ 1109609 w 1109609"/>
              <a:gd name="connsiteY4" fmla="*/ 525528 h 546229"/>
              <a:gd name="connsiteX0" fmla="*/ 0 w 1109609"/>
              <a:gd name="connsiteY0" fmla="*/ 828 h 528651"/>
              <a:gd name="connsiteX1" fmla="*/ 227092 w 1109609"/>
              <a:gd name="connsiteY1" fmla="*/ 67521 h 528651"/>
              <a:gd name="connsiteX2" fmla="*/ 449143 w 1109609"/>
              <a:gd name="connsiteY2" fmla="*/ 480777 h 528651"/>
              <a:gd name="connsiteX3" fmla="*/ 1109609 w 1109609"/>
              <a:gd name="connsiteY3" fmla="*/ 524810 h 528651"/>
              <a:gd name="connsiteX4" fmla="*/ 1109609 w 1109609"/>
              <a:gd name="connsiteY4" fmla="*/ 524810 h 528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09609" h="528651">
                <a:moveTo>
                  <a:pt x="0" y="828"/>
                </a:moveTo>
                <a:cubicBezTo>
                  <a:pt x="12843" y="828"/>
                  <a:pt x="152235" y="-12470"/>
                  <a:pt x="227092" y="67521"/>
                </a:cubicBezTo>
                <a:cubicBezTo>
                  <a:pt x="301949" y="147512"/>
                  <a:pt x="302057" y="404562"/>
                  <a:pt x="449143" y="480777"/>
                </a:cubicBezTo>
                <a:cubicBezTo>
                  <a:pt x="596229" y="556992"/>
                  <a:pt x="999531" y="517471"/>
                  <a:pt x="1109609" y="524810"/>
                </a:cubicBezTo>
                <a:lnTo>
                  <a:pt x="1109609" y="524810"/>
                </a:lnTo>
              </a:path>
            </a:pathLst>
          </a:custGeom>
          <a:noFill/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Freeform 41">
            <a:extLst>
              <a:ext uri="{FF2B5EF4-FFF2-40B4-BE49-F238E27FC236}">
                <a16:creationId xmlns:a16="http://schemas.microsoft.com/office/drawing/2014/main" id="{E1F43BC9-86E5-8648-84A5-9AD4AB00EF4E}"/>
              </a:ext>
            </a:extLst>
          </p:cNvPr>
          <p:cNvSpPr/>
          <p:nvPr/>
        </p:nvSpPr>
        <p:spPr>
          <a:xfrm>
            <a:off x="3877366" y="3495174"/>
            <a:ext cx="1008011" cy="620217"/>
          </a:xfrm>
          <a:custGeom>
            <a:avLst/>
            <a:gdLst>
              <a:gd name="connsiteX0" fmla="*/ 0 w 1109609"/>
              <a:gd name="connsiteY0" fmla="*/ 0 h 536355"/>
              <a:gd name="connsiteX1" fmla="*/ 123290 w 1109609"/>
              <a:gd name="connsiteY1" fmla="*/ 82193 h 536355"/>
              <a:gd name="connsiteX2" fmla="*/ 585627 w 1109609"/>
              <a:gd name="connsiteY2" fmla="*/ 493159 h 536355"/>
              <a:gd name="connsiteX3" fmla="*/ 1109609 w 1109609"/>
              <a:gd name="connsiteY3" fmla="*/ 523982 h 536355"/>
              <a:gd name="connsiteX4" fmla="*/ 1109609 w 1109609"/>
              <a:gd name="connsiteY4" fmla="*/ 523982 h 536355"/>
              <a:gd name="connsiteX0" fmla="*/ 0 w 1109609"/>
              <a:gd name="connsiteY0" fmla="*/ 1162 h 538558"/>
              <a:gd name="connsiteX1" fmla="*/ 278273 w 1109609"/>
              <a:gd name="connsiteY1" fmla="*/ 67856 h 538558"/>
              <a:gd name="connsiteX2" fmla="*/ 585627 w 1109609"/>
              <a:gd name="connsiteY2" fmla="*/ 494321 h 538558"/>
              <a:gd name="connsiteX3" fmla="*/ 1109609 w 1109609"/>
              <a:gd name="connsiteY3" fmla="*/ 525144 h 538558"/>
              <a:gd name="connsiteX4" fmla="*/ 1109609 w 1109609"/>
              <a:gd name="connsiteY4" fmla="*/ 525144 h 538558"/>
              <a:gd name="connsiteX0" fmla="*/ 0 w 1109609"/>
              <a:gd name="connsiteY0" fmla="*/ 0 h 535628"/>
              <a:gd name="connsiteX1" fmla="*/ 312393 w 1109609"/>
              <a:gd name="connsiteY1" fmla="*/ 93114 h 535628"/>
              <a:gd name="connsiteX2" fmla="*/ 585627 w 1109609"/>
              <a:gd name="connsiteY2" fmla="*/ 493159 h 535628"/>
              <a:gd name="connsiteX3" fmla="*/ 1109609 w 1109609"/>
              <a:gd name="connsiteY3" fmla="*/ 523982 h 535628"/>
              <a:gd name="connsiteX4" fmla="*/ 1109609 w 1109609"/>
              <a:gd name="connsiteY4" fmla="*/ 523982 h 535628"/>
              <a:gd name="connsiteX0" fmla="*/ 0 w 1109609"/>
              <a:gd name="connsiteY0" fmla="*/ 0 h 542762"/>
              <a:gd name="connsiteX1" fmla="*/ 312393 w 1109609"/>
              <a:gd name="connsiteY1" fmla="*/ 93114 h 542762"/>
              <a:gd name="connsiteX2" fmla="*/ 432083 w 1109609"/>
              <a:gd name="connsiteY2" fmla="*/ 506369 h 542762"/>
              <a:gd name="connsiteX3" fmla="*/ 1109609 w 1109609"/>
              <a:gd name="connsiteY3" fmla="*/ 523982 h 542762"/>
              <a:gd name="connsiteX4" fmla="*/ 1109609 w 1109609"/>
              <a:gd name="connsiteY4" fmla="*/ 523982 h 542762"/>
              <a:gd name="connsiteX0" fmla="*/ 0 w 1109609"/>
              <a:gd name="connsiteY0" fmla="*/ 1546 h 546229"/>
              <a:gd name="connsiteX1" fmla="*/ 227092 w 1109609"/>
              <a:gd name="connsiteY1" fmla="*/ 68239 h 546229"/>
              <a:gd name="connsiteX2" fmla="*/ 432083 w 1109609"/>
              <a:gd name="connsiteY2" fmla="*/ 507915 h 546229"/>
              <a:gd name="connsiteX3" fmla="*/ 1109609 w 1109609"/>
              <a:gd name="connsiteY3" fmla="*/ 525528 h 546229"/>
              <a:gd name="connsiteX4" fmla="*/ 1109609 w 1109609"/>
              <a:gd name="connsiteY4" fmla="*/ 525528 h 546229"/>
              <a:gd name="connsiteX0" fmla="*/ 0 w 1109609"/>
              <a:gd name="connsiteY0" fmla="*/ 828 h 528651"/>
              <a:gd name="connsiteX1" fmla="*/ 227092 w 1109609"/>
              <a:gd name="connsiteY1" fmla="*/ 67521 h 528651"/>
              <a:gd name="connsiteX2" fmla="*/ 449143 w 1109609"/>
              <a:gd name="connsiteY2" fmla="*/ 480777 h 528651"/>
              <a:gd name="connsiteX3" fmla="*/ 1109609 w 1109609"/>
              <a:gd name="connsiteY3" fmla="*/ 524810 h 528651"/>
              <a:gd name="connsiteX4" fmla="*/ 1109609 w 1109609"/>
              <a:gd name="connsiteY4" fmla="*/ 524810 h 528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09609" h="528651">
                <a:moveTo>
                  <a:pt x="0" y="828"/>
                </a:moveTo>
                <a:cubicBezTo>
                  <a:pt x="12843" y="828"/>
                  <a:pt x="152235" y="-12470"/>
                  <a:pt x="227092" y="67521"/>
                </a:cubicBezTo>
                <a:cubicBezTo>
                  <a:pt x="301949" y="147512"/>
                  <a:pt x="302057" y="404562"/>
                  <a:pt x="449143" y="480777"/>
                </a:cubicBezTo>
                <a:cubicBezTo>
                  <a:pt x="596229" y="556992"/>
                  <a:pt x="999531" y="517471"/>
                  <a:pt x="1109609" y="524810"/>
                </a:cubicBezTo>
                <a:lnTo>
                  <a:pt x="1109609" y="524810"/>
                </a:lnTo>
              </a:path>
            </a:pathLst>
          </a:custGeom>
          <a:noFill/>
          <a:ln w="25400">
            <a:solidFill>
              <a:schemeClr val="tx1"/>
            </a:solidFill>
          </a:ln>
          <a:scene3d>
            <a:camera prst="orthographicFront">
              <a:rot lat="0" lon="10799978" rev="0"/>
            </a:camera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70657943-1515-2A42-B004-908D8F1B9BF3}"/>
              </a:ext>
            </a:extLst>
          </p:cNvPr>
          <p:cNvSpPr/>
          <p:nvPr/>
        </p:nvSpPr>
        <p:spPr>
          <a:xfrm>
            <a:off x="5898504" y="3425409"/>
            <a:ext cx="905252" cy="724540"/>
          </a:xfrm>
          <a:custGeom>
            <a:avLst/>
            <a:gdLst>
              <a:gd name="connsiteX0" fmla="*/ 0 w 898902"/>
              <a:gd name="connsiteY0" fmla="*/ 660013 h 703522"/>
              <a:gd name="connsiteX1" fmla="*/ 278970 w 898902"/>
              <a:gd name="connsiteY1" fmla="*/ 644515 h 703522"/>
              <a:gd name="connsiteX2" fmla="*/ 371960 w 898902"/>
              <a:gd name="connsiteY2" fmla="*/ 86576 h 703522"/>
              <a:gd name="connsiteX3" fmla="*/ 526943 w 898902"/>
              <a:gd name="connsiteY3" fmla="*/ 55579 h 703522"/>
              <a:gd name="connsiteX4" fmla="*/ 573438 w 898902"/>
              <a:gd name="connsiteY4" fmla="*/ 613518 h 703522"/>
              <a:gd name="connsiteX5" fmla="*/ 898902 w 898902"/>
              <a:gd name="connsiteY5" fmla="*/ 644515 h 703522"/>
              <a:gd name="connsiteX6" fmla="*/ 898902 w 898902"/>
              <a:gd name="connsiteY6" fmla="*/ 644515 h 703522"/>
              <a:gd name="connsiteX0" fmla="*/ 0 w 898902"/>
              <a:gd name="connsiteY0" fmla="*/ 657599 h 680786"/>
              <a:gd name="connsiteX1" fmla="*/ 278970 w 898902"/>
              <a:gd name="connsiteY1" fmla="*/ 595606 h 680786"/>
              <a:gd name="connsiteX2" fmla="*/ 371960 w 898902"/>
              <a:gd name="connsiteY2" fmla="*/ 84162 h 680786"/>
              <a:gd name="connsiteX3" fmla="*/ 526943 w 898902"/>
              <a:gd name="connsiteY3" fmla="*/ 53165 h 680786"/>
              <a:gd name="connsiteX4" fmla="*/ 573438 w 898902"/>
              <a:gd name="connsiteY4" fmla="*/ 611104 h 680786"/>
              <a:gd name="connsiteX5" fmla="*/ 898902 w 898902"/>
              <a:gd name="connsiteY5" fmla="*/ 642101 h 680786"/>
              <a:gd name="connsiteX6" fmla="*/ 898902 w 898902"/>
              <a:gd name="connsiteY6" fmla="*/ 642101 h 680786"/>
              <a:gd name="connsiteX0" fmla="*/ 0 w 898902"/>
              <a:gd name="connsiteY0" fmla="*/ 659795 h 687921"/>
              <a:gd name="connsiteX1" fmla="*/ 278970 w 898902"/>
              <a:gd name="connsiteY1" fmla="*/ 597802 h 687921"/>
              <a:gd name="connsiteX2" fmla="*/ 371960 w 898902"/>
              <a:gd name="connsiteY2" fmla="*/ 86358 h 687921"/>
              <a:gd name="connsiteX3" fmla="*/ 526943 w 898902"/>
              <a:gd name="connsiteY3" fmla="*/ 55361 h 687921"/>
              <a:gd name="connsiteX4" fmla="*/ 635431 w 898902"/>
              <a:gd name="connsiteY4" fmla="*/ 644297 h 687921"/>
              <a:gd name="connsiteX5" fmla="*/ 898902 w 898902"/>
              <a:gd name="connsiteY5" fmla="*/ 644297 h 687921"/>
              <a:gd name="connsiteX6" fmla="*/ 898902 w 898902"/>
              <a:gd name="connsiteY6" fmla="*/ 644297 h 687921"/>
              <a:gd name="connsiteX0" fmla="*/ 0 w 898902"/>
              <a:gd name="connsiteY0" fmla="*/ 657599 h 680786"/>
              <a:gd name="connsiteX1" fmla="*/ 278970 w 898902"/>
              <a:gd name="connsiteY1" fmla="*/ 595606 h 680786"/>
              <a:gd name="connsiteX2" fmla="*/ 371960 w 898902"/>
              <a:gd name="connsiteY2" fmla="*/ 84162 h 680786"/>
              <a:gd name="connsiteX3" fmla="*/ 526943 w 898902"/>
              <a:gd name="connsiteY3" fmla="*/ 53165 h 680786"/>
              <a:gd name="connsiteX4" fmla="*/ 681926 w 898902"/>
              <a:gd name="connsiteY4" fmla="*/ 611104 h 680786"/>
              <a:gd name="connsiteX5" fmla="*/ 898902 w 898902"/>
              <a:gd name="connsiteY5" fmla="*/ 642101 h 680786"/>
              <a:gd name="connsiteX6" fmla="*/ 898902 w 898902"/>
              <a:gd name="connsiteY6" fmla="*/ 642101 h 680786"/>
              <a:gd name="connsiteX0" fmla="*/ 0 w 898902"/>
              <a:gd name="connsiteY0" fmla="*/ 659795 h 687921"/>
              <a:gd name="connsiteX1" fmla="*/ 278970 w 898902"/>
              <a:gd name="connsiteY1" fmla="*/ 597802 h 687921"/>
              <a:gd name="connsiteX2" fmla="*/ 371960 w 898902"/>
              <a:gd name="connsiteY2" fmla="*/ 86358 h 687921"/>
              <a:gd name="connsiteX3" fmla="*/ 526943 w 898902"/>
              <a:gd name="connsiteY3" fmla="*/ 55361 h 687921"/>
              <a:gd name="connsiteX4" fmla="*/ 619932 w 898902"/>
              <a:gd name="connsiteY4" fmla="*/ 644297 h 687921"/>
              <a:gd name="connsiteX5" fmla="*/ 898902 w 898902"/>
              <a:gd name="connsiteY5" fmla="*/ 644297 h 687921"/>
              <a:gd name="connsiteX6" fmla="*/ 898902 w 898902"/>
              <a:gd name="connsiteY6" fmla="*/ 644297 h 687921"/>
              <a:gd name="connsiteX0" fmla="*/ 0 w 919566"/>
              <a:gd name="connsiteY0" fmla="*/ 659795 h 706290"/>
              <a:gd name="connsiteX1" fmla="*/ 278970 w 919566"/>
              <a:gd name="connsiteY1" fmla="*/ 597802 h 706290"/>
              <a:gd name="connsiteX2" fmla="*/ 371960 w 919566"/>
              <a:gd name="connsiteY2" fmla="*/ 86358 h 706290"/>
              <a:gd name="connsiteX3" fmla="*/ 526943 w 919566"/>
              <a:gd name="connsiteY3" fmla="*/ 55361 h 706290"/>
              <a:gd name="connsiteX4" fmla="*/ 619932 w 919566"/>
              <a:gd name="connsiteY4" fmla="*/ 644297 h 706290"/>
              <a:gd name="connsiteX5" fmla="*/ 898902 w 919566"/>
              <a:gd name="connsiteY5" fmla="*/ 644297 h 706290"/>
              <a:gd name="connsiteX6" fmla="*/ 898902 w 919566"/>
              <a:gd name="connsiteY6" fmla="*/ 706290 h 706290"/>
              <a:gd name="connsiteX0" fmla="*/ 0 w 898902"/>
              <a:gd name="connsiteY0" fmla="*/ 659795 h 712128"/>
              <a:gd name="connsiteX1" fmla="*/ 278970 w 898902"/>
              <a:gd name="connsiteY1" fmla="*/ 597802 h 712128"/>
              <a:gd name="connsiteX2" fmla="*/ 371960 w 898902"/>
              <a:gd name="connsiteY2" fmla="*/ 86358 h 712128"/>
              <a:gd name="connsiteX3" fmla="*/ 526943 w 898902"/>
              <a:gd name="connsiteY3" fmla="*/ 55361 h 712128"/>
              <a:gd name="connsiteX4" fmla="*/ 619932 w 898902"/>
              <a:gd name="connsiteY4" fmla="*/ 644297 h 712128"/>
              <a:gd name="connsiteX5" fmla="*/ 898902 w 898902"/>
              <a:gd name="connsiteY5" fmla="*/ 706290 h 712128"/>
              <a:gd name="connsiteX6" fmla="*/ 898902 w 898902"/>
              <a:gd name="connsiteY6" fmla="*/ 706290 h 712128"/>
              <a:gd name="connsiteX0" fmla="*/ 0 w 905252"/>
              <a:gd name="connsiteY0" fmla="*/ 710595 h 724540"/>
              <a:gd name="connsiteX1" fmla="*/ 285320 w 905252"/>
              <a:gd name="connsiteY1" fmla="*/ 597802 h 724540"/>
              <a:gd name="connsiteX2" fmla="*/ 378310 w 905252"/>
              <a:gd name="connsiteY2" fmla="*/ 86358 h 724540"/>
              <a:gd name="connsiteX3" fmla="*/ 533293 w 905252"/>
              <a:gd name="connsiteY3" fmla="*/ 55361 h 724540"/>
              <a:gd name="connsiteX4" fmla="*/ 626282 w 905252"/>
              <a:gd name="connsiteY4" fmla="*/ 644297 h 724540"/>
              <a:gd name="connsiteX5" fmla="*/ 905252 w 905252"/>
              <a:gd name="connsiteY5" fmla="*/ 706290 h 724540"/>
              <a:gd name="connsiteX6" fmla="*/ 905252 w 905252"/>
              <a:gd name="connsiteY6" fmla="*/ 706290 h 724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05252" h="724540">
                <a:moveTo>
                  <a:pt x="0" y="710595"/>
                </a:moveTo>
                <a:cubicBezTo>
                  <a:pt x="108488" y="750632"/>
                  <a:pt x="222268" y="701841"/>
                  <a:pt x="285320" y="597802"/>
                </a:cubicBezTo>
                <a:cubicBezTo>
                  <a:pt x="348372" y="493763"/>
                  <a:pt x="336981" y="176765"/>
                  <a:pt x="378310" y="86358"/>
                </a:cubicBezTo>
                <a:cubicBezTo>
                  <a:pt x="419639" y="-4049"/>
                  <a:pt x="491964" y="-37629"/>
                  <a:pt x="533293" y="55361"/>
                </a:cubicBezTo>
                <a:cubicBezTo>
                  <a:pt x="574622" y="148351"/>
                  <a:pt x="564289" y="535809"/>
                  <a:pt x="626282" y="644297"/>
                </a:cubicBezTo>
                <a:cubicBezTo>
                  <a:pt x="688275" y="752785"/>
                  <a:pt x="858757" y="695958"/>
                  <a:pt x="905252" y="706290"/>
                </a:cubicBezTo>
                <a:lnTo>
                  <a:pt x="905252" y="706290"/>
                </a:lnTo>
              </a:path>
            </a:pathLst>
          </a:custGeom>
          <a:noFill/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7EA3184-134F-5749-A608-E9DA85612505}"/>
              </a:ext>
            </a:extLst>
          </p:cNvPr>
          <p:cNvSpPr/>
          <p:nvPr/>
        </p:nvSpPr>
        <p:spPr>
          <a:xfrm>
            <a:off x="1632145" y="3920584"/>
            <a:ext cx="1019731" cy="140706"/>
          </a:xfrm>
          <a:prstGeom prst="rect">
            <a:avLst/>
          </a:prstGeom>
          <a:solidFill>
            <a:srgbClr val="FF0000">
              <a:alpha val="50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CB907FE-6F13-154C-A291-923641ED86BA}"/>
              </a:ext>
            </a:extLst>
          </p:cNvPr>
          <p:cNvCxnSpPr/>
          <p:nvPr/>
        </p:nvCxnSpPr>
        <p:spPr>
          <a:xfrm flipV="1">
            <a:off x="1077686" y="3722914"/>
            <a:ext cx="523969" cy="979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A631CBFA-36F6-B541-8C7A-99621B7AA975}"/>
              </a:ext>
            </a:extLst>
          </p:cNvPr>
          <p:cNvCxnSpPr>
            <a:cxnSpLocks/>
          </p:cNvCxnSpPr>
          <p:nvPr/>
        </p:nvCxnSpPr>
        <p:spPr>
          <a:xfrm flipH="1" flipV="1">
            <a:off x="2558143" y="4133695"/>
            <a:ext cx="337708" cy="3544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7D1585EC-9B4B-A148-9843-C602BE34771A}"/>
              </a:ext>
            </a:extLst>
          </p:cNvPr>
          <p:cNvSpPr txBox="1"/>
          <p:nvPr/>
        </p:nvSpPr>
        <p:spPr>
          <a:xfrm>
            <a:off x="759072" y="3834673"/>
            <a:ext cx="7738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signal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9FAAFEA-FF0D-0842-BB84-487CA0A529F8}"/>
              </a:ext>
            </a:extLst>
          </p:cNvPr>
          <p:cNvSpPr txBox="1"/>
          <p:nvPr/>
        </p:nvSpPr>
        <p:spPr>
          <a:xfrm>
            <a:off x="2708087" y="4463634"/>
            <a:ext cx="7738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noise</a:t>
            </a:r>
          </a:p>
        </p:txBody>
      </p:sp>
    </p:spTree>
    <p:extLst>
      <p:ext uri="{BB962C8B-B14F-4D97-AF65-F5344CB8AC3E}">
        <p14:creationId xmlns:p14="http://schemas.microsoft.com/office/powerpoint/2010/main" val="4040396301"/>
      </p:ext>
    </p:extLst>
  </p:cSld>
  <p:clrMapOvr>
    <a:masterClrMapping/>
  </p:clrMapOvr>
  <p:transition spd="med" advTm="166302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8" grpId="0" animBg="1"/>
      <p:bldP spid="38" grpId="0"/>
      <p:bldP spid="43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1.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3.2|53.9|36.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1.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7.7|22.5|10.1|24.6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5.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0.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3.5"/>
</p:tagLst>
</file>

<file path=ppt/theme/theme1.xml><?xml version="1.0" encoding="utf-8"?>
<a:theme xmlns:a="http://schemas.openxmlformats.org/drawingml/2006/main" name="Agero Final_2003">
  <a:themeElements>
    <a:clrScheme name="Custom 1">
      <a:dk1>
        <a:srgbClr val="000000"/>
      </a:dk1>
      <a:lt1>
        <a:srgbClr val="FFFFFF"/>
      </a:lt1>
      <a:dk2>
        <a:srgbClr val="92151F"/>
      </a:dk2>
      <a:lt2>
        <a:srgbClr val="D1D1D1"/>
      </a:lt2>
      <a:accent1>
        <a:srgbClr val="A1A1A4"/>
      </a:accent1>
      <a:accent2>
        <a:srgbClr val="005A84"/>
      </a:accent2>
      <a:accent3>
        <a:srgbClr val="621920"/>
      </a:accent3>
      <a:accent4>
        <a:srgbClr val="DEDFDA"/>
      </a:accent4>
      <a:accent5>
        <a:srgbClr val="C21123"/>
      </a:accent5>
      <a:accent6>
        <a:srgbClr val="0089C4"/>
      </a:accent6>
      <a:hlink>
        <a:srgbClr val="FAA634"/>
      </a:hlink>
      <a:folHlink>
        <a:srgbClr val="009B3A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Agero2016_PPTemplate" id="{05588A2B-3DC8-7748-AA73-F1F09D231692}" vid="{B49169B0-FE47-5D44-9672-D0FAA19D6086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gero2016_PPTemplate" id="{05588A2B-3DC8-7748-AA73-F1F09D231692}" vid="{4D5E8BB2-DB2D-194F-9E30-AB31AB18B642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Agero2016_PPTemplate</Template>
  <TotalTime>126042</TotalTime>
  <Words>1903</Words>
  <Application>Microsoft Macintosh PowerPoint</Application>
  <PresentationFormat>On-screen Show (16:9)</PresentationFormat>
  <Paragraphs>297</Paragraphs>
  <Slides>20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20</vt:i4>
      </vt:variant>
    </vt:vector>
  </HeadingPairs>
  <TitlesOfParts>
    <vt:vector size="29" baseType="lpstr">
      <vt:lpstr>ＭＳ Ｐゴシック</vt:lpstr>
      <vt:lpstr>Arial</vt:lpstr>
      <vt:lpstr>Calibri</vt:lpstr>
      <vt:lpstr>Calibri Light</vt:lpstr>
      <vt:lpstr>Lucida Grande</vt:lpstr>
      <vt:lpstr>Sana</vt:lpstr>
      <vt:lpstr>Symbol</vt:lpstr>
      <vt:lpstr>Agero Final_2003</vt:lpstr>
      <vt:lpstr>Custom Design</vt:lpstr>
      <vt:lpstr>Making the Most of Your Time (Series) Signal Processing for Machine Learning Applications </vt:lpstr>
      <vt:lpstr>Who is Agero?</vt:lpstr>
      <vt:lpstr>How Are We Trying to Improve Driver Safety?</vt:lpstr>
      <vt:lpstr>Data Science Model</vt:lpstr>
      <vt:lpstr>Our Focus Today:  Filtering</vt:lpstr>
      <vt:lpstr>Filtering For Time Series Analysis in Mobile Telematics</vt:lpstr>
      <vt:lpstr>From Time Series to Frequency Series</vt:lpstr>
      <vt:lpstr>The Fast Fourier Transform</vt:lpstr>
      <vt:lpstr>Linear Filtering in Frequency Domain</vt:lpstr>
      <vt:lpstr>Common Lowpass Filters</vt:lpstr>
      <vt:lpstr>ML Feature Extraction in Mobile Sensing</vt:lpstr>
      <vt:lpstr>Improving Gravity Estimation:  Sensor Fusion</vt:lpstr>
      <vt:lpstr>Kalman Filtering for Gravity Estimation via Accelerometer and Gyroscope</vt:lpstr>
      <vt:lpstr>Kalman Filtering for Gravity Estimation via Accelerometer and Gyroscope (Cont’d)</vt:lpstr>
      <vt:lpstr>Time Series (and Signal Processing Applications) are Everywhere!</vt:lpstr>
      <vt:lpstr>Want to Learn More?</vt:lpstr>
      <vt:lpstr>PowerPoint Presentation</vt:lpstr>
      <vt:lpstr>Signal Processing vs. Deep Learning</vt:lpstr>
      <vt:lpstr>Advantages of Signal Processing</vt:lpstr>
      <vt:lpstr>Signal Processing for Machine Learning:  Filter Banks</vt:lpstr>
    </vt:vector>
  </TitlesOfParts>
  <Manager/>
  <Company/>
  <LinksUpToDate>false</LinksUpToDate>
  <SharedDoc>false</SharedDoc>
  <HyperlinkBase/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Sensor Fusion Introduction</dc:title>
  <dc:subject/>
  <dc:creator>Microsoft Office User</dc:creator>
  <cp:keywords/>
  <dc:description/>
  <cp:lastModifiedBy>Keith Santarelli</cp:lastModifiedBy>
  <cp:revision>571</cp:revision>
  <cp:lastPrinted>2018-04-27T13:35:43Z</cp:lastPrinted>
  <dcterms:created xsi:type="dcterms:W3CDTF">2016-08-09T16:38:37Z</dcterms:created>
  <dcterms:modified xsi:type="dcterms:W3CDTF">2018-05-04T15:20:33Z</dcterms:modified>
  <cp:category/>
</cp:coreProperties>
</file>